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6858000" cx="12192000"/>
  <p:notesSz cx="6858000" cy="9144000"/>
  <p:embeddedFontLst>
    <p:embeddedFont>
      <p:font typeface="Inter Light"/>
      <p:regular r:id="rId56"/>
      <p:bold r:id="rId57"/>
    </p:embeddedFont>
    <p:embeddedFont>
      <p:font typeface="Inter"/>
      <p:regular r:id="rId58"/>
      <p:bold r:id="rId59"/>
    </p:embeddedFont>
    <p:embeddedFont>
      <p:font typeface="Poppins"/>
      <p:regular r:id="rId60"/>
      <p:bold r:id="rId61"/>
      <p:italic r:id="rId62"/>
      <p:boldItalic r:id="rId63"/>
    </p:embeddedFont>
    <p:embeddedFont>
      <p:font typeface="Tahoma"/>
      <p:regular r:id="rId64"/>
      <p:bold r:id="rId65"/>
    </p:embeddedFont>
    <p:embeddedFont>
      <p:font typeface="Inter Medium"/>
      <p:regular r:id="rId66"/>
      <p:bold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oppins-italic.fntdata"/><Relationship Id="rId61" Type="http://schemas.openxmlformats.org/officeDocument/2006/relationships/font" Target="fonts/Poppins-bold.fntdata"/><Relationship Id="rId20" Type="http://schemas.openxmlformats.org/officeDocument/2006/relationships/slide" Target="slides/slide15.xml"/><Relationship Id="rId64" Type="http://schemas.openxmlformats.org/officeDocument/2006/relationships/font" Target="fonts/Tahoma-regular.fntdata"/><Relationship Id="rId63" Type="http://schemas.openxmlformats.org/officeDocument/2006/relationships/font" Target="fonts/Poppins-boldItalic.fntdata"/><Relationship Id="rId22" Type="http://schemas.openxmlformats.org/officeDocument/2006/relationships/slide" Target="slides/slide17.xml"/><Relationship Id="rId66" Type="http://schemas.openxmlformats.org/officeDocument/2006/relationships/font" Target="fonts/InterMedium-regular.fntdata"/><Relationship Id="rId21" Type="http://schemas.openxmlformats.org/officeDocument/2006/relationships/slide" Target="slides/slide16.xml"/><Relationship Id="rId65" Type="http://schemas.openxmlformats.org/officeDocument/2006/relationships/font" Target="fonts/Tahoma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InterMedium-bold.fntdata"/><Relationship Id="rId60" Type="http://schemas.openxmlformats.org/officeDocument/2006/relationships/font" Target="fonts/Poppin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InterLight-bold.fntdata"/><Relationship Id="rId12" Type="http://schemas.openxmlformats.org/officeDocument/2006/relationships/slide" Target="slides/slide7.xml"/><Relationship Id="rId56" Type="http://schemas.openxmlformats.org/officeDocument/2006/relationships/font" Target="fonts/InterLight-regular.fntdata"/><Relationship Id="rId15" Type="http://schemas.openxmlformats.org/officeDocument/2006/relationships/slide" Target="slides/slide10.xml"/><Relationship Id="rId59" Type="http://schemas.openxmlformats.org/officeDocument/2006/relationships/font" Target="fonts/Inter-bold.fntdata"/><Relationship Id="rId14" Type="http://schemas.openxmlformats.org/officeDocument/2006/relationships/slide" Target="slides/slide9.xml"/><Relationship Id="rId58" Type="http://schemas.openxmlformats.org/officeDocument/2006/relationships/font" Target="fonts/Inter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892a38d7b1_0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892a38d7b1_0_2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892a38d7b1_0_2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3096f1e67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e3096f1e67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e3096f1e67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892a38d7b1_0_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892a38d7b1_0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892a38d7b1_0_2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892a38d7b1_0_2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892a38d7b1_0_2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1892a38d7b1_0_2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892a38d7b1_0_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892a38d7b1_0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1892a38d7b1_0_2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dc849a927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dc849a927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1dc849a927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dc849a9272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dc849a9272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dc849a9272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dc849a9272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dc849a9272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dc849a9272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dc849a9272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dc849a9272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dc849a9272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dc849a9272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dc849a9272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dc849a9272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2d5e1f30c_0_6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2d5e1f30c_0_6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e2d5e1f30c_0_6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dc849a9272_0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dc849a9272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1dc849a9272_0_2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dc849a9272_0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dc849a9272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1dc849a9272_0_2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dc849a9272_0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dc849a9272_0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1dc849a9272_0_2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dca466d18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dca466d18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1dca466d18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dc849a9272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dc849a9272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1dc849a9272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dc849a9272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dc849a9272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1dc849a9272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dc849a9272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dc849a9272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1dc849a9272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dc849a9272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dc849a9272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1dc849a9272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dc849a9272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dc849a9272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1dc849a9272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c849a9272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c849a9272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1dc849a9272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892a38d7b1_0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892a38d7b1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892a38d7b1_0_2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dc849a9272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dc849a9272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1dc849a9272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dc849a9272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dc849a9272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1dc849a9272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dc849a9272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dc849a9272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1dc849a9272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dc849a9272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dc849a9272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1dc849a9272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dc849a9272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dc849a9272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1dc849a9272_0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dc849a9272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dc849a9272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1dc849a9272_0_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dc849a9272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dc849a9272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1dc849a9272_0_1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dc849a9272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dc849a9272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1dc849a9272_0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dc849a9272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dc849a9272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1dc849a9272_0_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dc849a9272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dc849a9272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1dc849a9272_0_1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892a38d7b1_0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892a38d7b1_0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892a38d7b1_0_2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dc849a9272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dc849a9272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1dc849a9272_0_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dc849a9272_0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dc849a9272_0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1dc849a9272_0_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e2d5e1f30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e2d5e1f30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1e2d5e1f30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e2d5e1f30c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e2d5e1f30c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1e2d5e1f30c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e2d5e1f30c_0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e2d5e1f30c_0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1e2d5e1f30c_0_2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e2d5e1f30c_0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e2d5e1f30c_0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1e2d5e1f30c_0_2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e2d5e1f30c_0_2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e2d5e1f30c_0_2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1e2d5e1f30c_0_2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e2d5e1f30c_0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e2d5e1f30c_0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1e2d5e1f30c_0_2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e2d5e1f30c_0_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e2d5e1f30c_0_2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1e2d5e1f30c_0_2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892a38d7b1_0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892a38d7b1_0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1892a38d7b1_0_2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892a38d7b1_0_2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892a38d7b1_0_2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892a38d7b1_0_2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9" name="Google Shape;59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2d5e1f30c_0_4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e2d5e1f30c_0_4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e2d5e1f30c_0_4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892a38d7b1_0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892a38d7b1_0_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892a38d7b1_0_2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892a38d7b1_0_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892a38d7b1_0_2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892a38d7b1_0_2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892a38d7b1_0_2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892a38d7b1_0_2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1892a38d7b1_0_2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. Em Branco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Linha do Tempo">
  <p:cSld name="linha do tempo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87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11"/>
          <p:cNvCxnSpPr/>
          <p:nvPr/>
        </p:nvCxnSpPr>
        <p:spPr>
          <a:xfrm>
            <a:off x="-63800" y="4809579"/>
            <a:ext cx="12319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11"/>
          <p:cNvSpPr/>
          <p:nvPr/>
        </p:nvSpPr>
        <p:spPr>
          <a:xfrm>
            <a:off x="1656000" y="4749579"/>
            <a:ext cx="120000" cy="120000"/>
          </a:xfrm>
          <a:prstGeom prst="ellipse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1"/>
          <p:cNvSpPr/>
          <p:nvPr/>
        </p:nvSpPr>
        <p:spPr>
          <a:xfrm>
            <a:off x="2798400" y="4749579"/>
            <a:ext cx="120000" cy="120000"/>
          </a:xfrm>
          <a:prstGeom prst="ellipse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1"/>
          <p:cNvSpPr/>
          <p:nvPr/>
        </p:nvSpPr>
        <p:spPr>
          <a:xfrm>
            <a:off x="3940800" y="4749579"/>
            <a:ext cx="120000" cy="120000"/>
          </a:xfrm>
          <a:prstGeom prst="ellipse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1"/>
          <p:cNvSpPr/>
          <p:nvPr/>
        </p:nvSpPr>
        <p:spPr>
          <a:xfrm>
            <a:off x="5092800" y="4749579"/>
            <a:ext cx="120000" cy="120000"/>
          </a:xfrm>
          <a:prstGeom prst="ellipse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1"/>
          <p:cNvSpPr/>
          <p:nvPr/>
        </p:nvSpPr>
        <p:spPr>
          <a:xfrm>
            <a:off x="6236771" y="4749579"/>
            <a:ext cx="120000" cy="120000"/>
          </a:xfrm>
          <a:prstGeom prst="ellipse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1"/>
          <p:cNvSpPr/>
          <p:nvPr/>
        </p:nvSpPr>
        <p:spPr>
          <a:xfrm>
            <a:off x="7380733" y="4749579"/>
            <a:ext cx="120000" cy="120000"/>
          </a:xfrm>
          <a:prstGeom prst="ellipse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1"/>
          <p:cNvSpPr/>
          <p:nvPr/>
        </p:nvSpPr>
        <p:spPr>
          <a:xfrm>
            <a:off x="8524700" y="4749579"/>
            <a:ext cx="120000" cy="120000"/>
          </a:xfrm>
          <a:prstGeom prst="ellipse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1"/>
          <p:cNvSpPr/>
          <p:nvPr/>
        </p:nvSpPr>
        <p:spPr>
          <a:xfrm>
            <a:off x="9668667" y="4749579"/>
            <a:ext cx="120000" cy="120000"/>
          </a:xfrm>
          <a:prstGeom prst="ellipse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513600" y="4749579"/>
            <a:ext cx="120000" cy="120000"/>
          </a:xfrm>
          <a:prstGeom prst="ellipse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1"/>
          <p:cNvSpPr txBox="1"/>
          <p:nvPr>
            <p:ph type="title"/>
          </p:nvPr>
        </p:nvSpPr>
        <p:spPr>
          <a:xfrm>
            <a:off x="412000" y="1021600"/>
            <a:ext cx="4397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2" type="title"/>
          </p:nvPr>
        </p:nvSpPr>
        <p:spPr>
          <a:xfrm>
            <a:off x="412000" y="423200"/>
            <a:ext cx="42960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800"/>
              <a:buFont typeface="Inter Medium"/>
              <a:buNone/>
              <a:defRPr sz="1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" type="subTitle"/>
          </p:nvPr>
        </p:nvSpPr>
        <p:spPr>
          <a:xfrm>
            <a:off x="412000" y="5340367"/>
            <a:ext cx="43976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62FE"/>
              </a:buClr>
              <a:buSzPts val="1000"/>
              <a:buNone/>
              <a:defRPr sz="1333">
                <a:solidFill>
                  <a:srgbClr val="1E62FE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3" type="subTitle"/>
          </p:nvPr>
        </p:nvSpPr>
        <p:spPr>
          <a:xfrm>
            <a:off x="6231200" y="5340367"/>
            <a:ext cx="43976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62FE"/>
              </a:buClr>
              <a:buSzPts val="1000"/>
              <a:buNone/>
              <a:defRPr sz="1333">
                <a:solidFill>
                  <a:srgbClr val="1E62FE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4" type="subTitle"/>
          </p:nvPr>
        </p:nvSpPr>
        <p:spPr>
          <a:xfrm rot="-2700000">
            <a:off x="277673" y="3329145"/>
            <a:ext cx="2755453" cy="4740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5" type="subTitle"/>
          </p:nvPr>
        </p:nvSpPr>
        <p:spPr>
          <a:xfrm rot="-2700000">
            <a:off x="1420074" y="3329145"/>
            <a:ext cx="2755453" cy="4740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6" type="subTitle"/>
          </p:nvPr>
        </p:nvSpPr>
        <p:spPr>
          <a:xfrm rot="-2700000">
            <a:off x="2567874" y="3329145"/>
            <a:ext cx="2755453" cy="4740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7" type="subTitle"/>
          </p:nvPr>
        </p:nvSpPr>
        <p:spPr>
          <a:xfrm rot="-2700000">
            <a:off x="3710456" y="3329145"/>
            <a:ext cx="2755453" cy="4740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8" type="subTitle"/>
          </p:nvPr>
        </p:nvSpPr>
        <p:spPr>
          <a:xfrm rot="-2700000">
            <a:off x="4854440" y="3329145"/>
            <a:ext cx="2755453" cy="4740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9" type="subTitle"/>
          </p:nvPr>
        </p:nvSpPr>
        <p:spPr>
          <a:xfrm rot="-2700000">
            <a:off x="6000307" y="3329145"/>
            <a:ext cx="2755453" cy="4740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3" type="subTitle"/>
          </p:nvPr>
        </p:nvSpPr>
        <p:spPr>
          <a:xfrm rot="-2700000">
            <a:off x="7143590" y="3329145"/>
            <a:ext cx="2755453" cy="4740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4" type="subTitle"/>
          </p:nvPr>
        </p:nvSpPr>
        <p:spPr>
          <a:xfrm rot="-2700000">
            <a:off x="8290190" y="3329145"/>
            <a:ext cx="2755453" cy="4740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5" type="subTitle"/>
          </p:nvPr>
        </p:nvSpPr>
        <p:spPr>
          <a:xfrm rot="-2700000">
            <a:off x="9432723" y="3329145"/>
            <a:ext cx="2755453" cy="4740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Meses">
  <p:cSld name="Cronograma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1" name="Google Shape;81;p12"/>
          <p:cNvSpPr/>
          <p:nvPr/>
        </p:nvSpPr>
        <p:spPr>
          <a:xfrm>
            <a:off x="6235200" y="33"/>
            <a:ext cx="5956800" cy="6858000"/>
          </a:xfrm>
          <a:prstGeom prst="rect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2"/>
          <p:cNvSpPr txBox="1"/>
          <p:nvPr>
            <p:ph type="title"/>
          </p:nvPr>
        </p:nvSpPr>
        <p:spPr>
          <a:xfrm>
            <a:off x="6647233" y="5454033"/>
            <a:ext cx="50312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Inter Medium"/>
              <a:buNone/>
              <a:defRPr sz="3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Medium"/>
              <a:buNone/>
              <a:defRPr sz="3733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Medium"/>
              <a:buNone/>
              <a:defRPr sz="3733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Medium"/>
              <a:buNone/>
              <a:defRPr sz="3733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Medium"/>
              <a:buNone/>
              <a:defRPr sz="3733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Medium"/>
              <a:buNone/>
              <a:defRPr sz="3733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Medium"/>
              <a:buNone/>
              <a:defRPr sz="3733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Medium"/>
              <a:buNone/>
              <a:defRPr sz="3733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Medium"/>
              <a:buNone/>
              <a:defRPr sz="3733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3" name="Google Shape;83;p12"/>
          <p:cNvSpPr/>
          <p:nvPr/>
        </p:nvSpPr>
        <p:spPr>
          <a:xfrm>
            <a:off x="6748800" y="524800"/>
            <a:ext cx="492960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2"/>
          <p:cNvSpPr txBox="1"/>
          <p:nvPr/>
        </p:nvSpPr>
        <p:spPr>
          <a:xfrm>
            <a:off x="7000033" y="526400"/>
            <a:ext cx="1246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7"/>
              <a:buFont typeface="Arial"/>
              <a:buNone/>
            </a:pPr>
            <a:r>
              <a:rPr b="0" i="0" lang="pt-BR" sz="3067" u="none" cap="none" strike="noStrike">
                <a:solidFill>
                  <a:srgbClr val="1E62FE"/>
                </a:solidFill>
                <a:latin typeface="Inter Medium"/>
                <a:ea typeface="Inter Medium"/>
                <a:cs typeface="Inter Medium"/>
                <a:sym typeface="Inter Medium"/>
              </a:rPr>
              <a:t>01.</a:t>
            </a:r>
            <a:endParaRPr b="0" i="0" sz="3067" u="none" cap="none" strike="noStrike">
              <a:solidFill>
                <a:srgbClr val="1E62F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5" name="Google Shape;85;p12"/>
          <p:cNvSpPr txBox="1"/>
          <p:nvPr>
            <p:ph idx="2" type="title"/>
          </p:nvPr>
        </p:nvSpPr>
        <p:spPr>
          <a:xfrm>
            <a:off x="412000" y="1021600"/>
            <a:ext cx="4397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3" type="title"/>
          </p:nvPr>
        </p:nvSpPr>
        <p:spPr>
          <a:xfrm>
            <a:off x="412000" y="423200"/>
            <a:ext cx="3250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800"/>
              <a:buFont typeface="Inter Medium"/>
              <a:buNone/>
              <a:defRPr sz="1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2"/>
          <p:cNvSpPr/>
          <p:nvPr/>
        </p:nvSpPr>
        <p:spPr>
          <a:xfrm>
            <a:off x="6748800" y="1202400"/>
            <a:ext cx="492960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2"/>
          <p:cNvSpPr txBox="1"/>
          <p:nvPr/>
        </p:nvSpPr>
        <p:spPr>
          <a:xfrm>
            <a:off x="7000033" y="1204000"/>
            <a:ext cx="1246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7"/>
              <a:buFont typeface="Arial"/>
              <a:buNone/>
            </a:pPr>
            <a:r>
              <a:rPr b="0" i="0" lang="pt-BR" sz="3067" u="none" cap="none" strike="noStrike">
                <a:solidFill>
                  <a:srgbClr val="1E62FE"/>
                </a:solidFill>
                <a:latin typeface="Inter Medium"/>
                <a:ea typeface="Inter Medium"/>
                <a:cs typeface="Inter Medium"/>
                <a:sym typeface="Inter Medium"/>
              </a:rPr>
              <a:t>02.</a:t>
            </a:r>
            <a:endParaRPr b="0" i="0" sz="3067" u="none" cap="none" strike="noStrike">
              <a:solidFill>
                <a:srgbClr val="1E62F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9" name="Google Shape;89;p12"/>
          <p:cNvSpPr/>
          <p:nvPr/>
        </p:nvSpPr>
        <p:spPr>
          <a:xfrm>
            <a:off x="6748800" y="1880000"/>
            <a:ext cx="492960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2"/>
          <p:cNvSpPr txBox="1"/>
          <p:nvPr/>
        </p:nvSpPr>
        <p:spPr>
          <a:xfrm>
            <a:off x="7000033" y="1881600"/>
            <a:ext cx="1246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7"/>
              <a:buFont typeface="Arial"/>
              <a:buNone/>
            </a:pPr>
            <a:r>
              <a:rPr b="0" i="0" lang="pt-BR" sz="3067" u="none" cap="none" strike="noStrike">
                <a:solidFill>
                  <a:srgbClr val="1E62FE"/>
                </a:solidFill>
                <a:latin typeface="Inter Medium"/>
                <a:ea typeface="Inter Medium"/>
                <a:cs typeface="Inter Medium"/>
                <a:sym typeface="Inter Medium"/>
              </a:rPr>
              <a:t>03.</a:t>
            </a:r>
            <a:endParaRPr b="0" i="0" sz="3067" u="none" cap="none" strike="noStrike">
              <a:solidFill>
                <a:srgbClr val="1E62F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1" name="Google Shape;91;p12"/>
          <p:cNvSpPr/>
          <p:nvPr/>
        </p:nvSpPr>
        <p:spPr>
          <a:xfrm>
            <a:off x="6748800" y="2559200"/>
            <a:ext cx="492960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2"/>
          <p:cNvSpPr txBox="1"/>
          <p:nvPr/>
        </p:nvSpPr>
        <p:spPr>
          <a:xfrm>
            <a:off x="7000033" y="2560800"/>
            <a:ext cx="1246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7"/>
              <a:buFont typeface="Arial"/>
              <a:buNone/>
            </a:pPr>
            <a:r>
              <a:rPr b="0" i="0" lang="pt-BR" sz="3067" u="none" cap="none" strike="noStrike">
                <a:solidFill>
                  <a:srgbClr val="1E62FE"/>
                </a:solidFill>
                <a:latin typeface="Inter Medium"/>
                <a:ea typeface="Inter Medium"/>
                <a:cs typeface="Inter Medium"/>
                <a:sym typeface="Inter Medium"/>
              </a:rPr>
              <a:t>04.</a:t>
            </a:r>
            <a:endParaRPr b="0" i="0" sz="3067" u="none" cap="none" strike="noStrike">
              <a:solidFill>
                <a:srgbClr val="1E62F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3" name="Google Shape;93;p12"/>
          <p:cNvSpPr/>
          <p:nvPr/>
        </p:nvSpPr>
        <p:spPr>
          <a:xfrm>
            <a:off x="6748800" y="3815933"/>
            <a:ext cx="4929600" cy="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2"/>
          <p:cNvSpPr txBox="1"/>
          <p:nvPr/>
        </p:nvSpPr>
        <p:spPr>
          <a:xfrm>
            <a:off x="6647167" y="3959933"/>
            <a:ext cx="6164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1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5" name="Google Shape;95;p12"/>
          <p:cNvSpPr txBox="1"/>
          <p:nvPr/>
        </p:nvSpPr>
        <p:spPr>
          <a:xfrm>
            <a:off x="9931633" y="3959933"/>
            <a:ext cx="8208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t/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6" name="Google Shape;96;p12"/>
          <p:cNvSpPr txBox="1"/>
          <p:nvPr/>
        </p:nvSpPr>
        <p:spPr>
          <a:xfrm>
            <a:off x="7263367" y="3959933"/>
            <a:ext cx="6164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4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7" name="Google Shape;97;p12"/>
          <p:cNvSpPr txBox="1"/>
          <p:nvPr/>
        </p:nvSpPr>
        <p:spPr>
          <a:xfrm>
            <a:off x="7879567" y="3959933"/>
            <a:ext cx="6164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8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8" name="Google Shape;98;p12"/>
          <p:cNvSpPr txBox="1"/>
          <p:nvPr/>
        </p:nvSpPr>
        <p:spPr>
          <a:xfrm>
            <a:off x="8495767" y="3959933"/>
            <a:ext cx="6164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12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9" name="Google Shape;99;p12"/>
          <p:cNvSpPr txBox="1"/>
          <p:nvPr/>
        </p:nvSpPr>
        <p:spPr>
          <a:xfrm>
            <a:off x="9112167" y="3959933"/>
            <a:ext cx="6164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16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0" name="Google Shape;100;p12"/>
          <p:cNvSpPr txBox="1"/>
          <p:nvPr/>
        </p:nvSpPr>
        <p:spPr>
          <a:xfrm>
            <a:off x="9728367" y="3959933"/>
            <a:ext cx="6164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20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1" name="Google Shape;101;p12"/>
          <p:cNvSpPr txBox="1"/>
          <p:nvPr/>
        </p:nvSpPr>
        <p:spPr>
          <a:xfrm>
            <a:off x="10344567" y="3959933"/>
            <a:ext cx="12324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24 MESES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2" name="Google Shape;102;p12"/>
          <p:cNvSpPr txBox="1"/>
          <p:nvPr>
            <p:ph idx="1" type="subTitle"/>
          </p:nvPr>
        </p:nvSpPr>
        <p:spPr>
          <a:xfrm>
            <a:off x="412000" y="2609200"/>
            <a:ext cx="4397600" cy="3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4" type="subTitle"/>
          </p:nvPr>
        </p:nvSpPr>
        <p:spPr>
          <a:xfrm>
            <a:off x="6647200" y="6042333"/>
            <a:ext cx="5031200" cy="8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333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5" type="subTitle"/>
          </p:nvPr>
        </p:nvSpPr>
        <p:spPr>
          <a:xfrm>
            <a:off x="6647200" y="3260361"/>
            <a:ext cx="5031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/>
        </p:txBody>
      </p:sp>
      <p:sp>
        <p:nvSpPr>
          <p:cNvPr id="105" name="Google Shape;105;p12"/>
          <p:cNvSpPr txBox="1"/>
          <p:nvPr>
            <p:ph idx="6" type="subTitle"/>
          </p:nvPr>
        </p:nvSpPr>
        <p:spPr>
          <a:xfrm>
            <a:off x="8144833" y="524800"/>
            <a:ext cx="3533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/>
        </p:txBody>
      </p:sp>
      <p:sp>
        <p:nvSpPr>
          <p:cNvPr id="106" name="Google Shape;106;p12"/>
          <p:cNvSpPr txBox="1"/>
          <p:nvPr>
            <p:ph idx="7" type="subTitle"/>
          </p:nvPr>
        </p:nvSpPr>
        <p:spPr>
          <a:xfrm>
            <a:off x="8144833" y="1200800"/>
            <a:ext cx="3533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/>
        </p:txBody>
      </p:sp>
      <p:sp>
        <p:nvSpPr>
          <p:cNvPr id="107" name="Google Shape;107;p12"/>
          <p:cNvSpPr txBox="1"/>
          <p:nvPr>
            <p:ph idx="8" type="subTitle"/>
          </p:nvPr>
        </p:nvSpPr>
        <p:spPr>
          <a:xfrm>
            <a:off x="8144833" y="1880000"/>
            <a:ext cx="3533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/>
        </p:txBody>
      </p:sp>
      <p:sp>
        <p:nvSpPr>
          <p:cNvPr id="108" name="Google Shape;108;p12"/>
          <p:cNvSpPr txBox="1"/>
          <p:nvPr>
            <p:ph idx="9" type="subTitle"/>
          </p:nvPr>
        </p:nvSpPr>
        <p:spPr>
          <a:xfrm>
            <a:off x="8144833" y="2570984"/>
            <a:ext cx="3533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Projeto">
  <p:cSld name="projeto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1" name="Google Shape;111;p13"/>
          <p:cNvSpPr/>
          <p:nvPr/>
        </p:nvSpPr>
        <p:spPr>
          <a:xfrm>
            <a:off x="0" y="0"/>
            <a:ext cx="12192000" cy="3429200"/>
          </a:xfrm>
          <a:prstGeom prst="rect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" name="Google Shape;112;p13"/>
          <p:cNvCxnSpPr/>
          <p:nvPr/>
        </p:nvCxnSpPr>
        <p:spPr>
          <a:xfrm>
            <a:off x="5093300" y="835100"/>
            <a:ext cx="201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" name="Google Shape;113;p13"/>
          <p:cNvCxnSpPr/>
          <p:nvPr/>
        </p:nvCxnSpPr>
        <p:spPr>
          <a:xfrm>
            <a:off x="7380267" y="835100"/>
            <a:ext cx="201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3"/>
          <p:cNvCxnSpPr/>
          <p:nvPr/>
        </p:nvCxnSpPr>
        <p:spPr>
          <a:xfrm>
            <a:off x="9667233" y="835100"/>
            <a:ext cx="201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13"/>
          <p:cNvSpPr txBox="1"/>
          <p:nvPr/>
        </p:nvSpPr>
        <p:spPr>
          <a:xfrm>
            <a:off x="4991200" y="423200"/>
            <a:ext cx="21128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1. ALINHAMENTO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6" name="Google Shape;116;p13"/>
          <p:cNvSpPr txBox="1"/>
          <p:nvPr/>
        </p:nvSpPr>
        <p:spPr>
          <a:xfrm>
            <a:off x="6235200" y="423200"/>
            <a:ext cx="9656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↓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7" name="Google Shape;117;p13"/>
          <p:cNvSpPr txBox="1"/>
          <p:nvPr/>
        </p:nvSpPr>
        <p:spPr>
          <a:xfrm>
            <a:off x="7278433" y="423201"/>
            <a:ext cx="12440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2. PESQUISA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8" name="Google Shape;118;p13"/>
          <p:cNvSpPr txBox="1"/>
          <p:nvPr/>
        </p:nvSpPr>
        <p:spPr>
          <a:xfrm>
            <a:off x="8522433" y="423200"/>
            <a:ext cx="9656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↓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9" name="Google Shape;119;p13"/>
          <p:cNvSpPr txBox="1"/>
          <p:nvPr/>
        </p:nvSpPr>
        <p:spPr>
          <a:xfrm>
            <a:off x="9563267" y="423201"/>
            <a:ext cx="12440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3. IDEAÇÃO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0" name="Google Shape;120;p13"/>
          <p:cNvSpPr txBox="1"/>
          <p:nvPr/>
        </p:nvSpPr>
        <p:spPr>
          <a:xfrm>
            <a:off x="10807267" y="423200"/>
            <a:ext cx="9656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↓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1" name="Google Shape;121;p13"/>
          <p:cNvSpPr/>
          <p:nvPr/>
        </p:nvSpPr>
        <p:spPr>
          <a:xfrm>
            <a:off x="0" y="3429200"/>
            <a:ext cx="12192000" cy="34292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13"/>
          <p:cNvCxnSpPr/>
          <p:nvPr/>
        </p:nvCxnSpPr>
        <p:spPr>
          <a:xfrm>
            <a:off x="5093300" y="4264300"/>
            <a:ext cx="201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3"/>
          <p:cNvCxnSpPr/>
          <p:nvPr/>
        </p:nvCxnSpPr>
        <p:spPr>
          <a:xfrm>
            <a:off x="7380267" y="4264300"/>
            <a:ext cx="201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" name="Google Shape;124;p13"/>
          <p:cNvCxnSpPr/>
          <p:nvPr/>
        </p:nvCxnSpPr>
        <p:spPr>
          <a:xfrm>
            <a:off x="9667233" y="4264300"/>
            <a:ext cx="201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Google Shape;125;p13"/>
          <p:cNvSpPr txBox="1"/>
          <p:nvPr/>
        </p:nvSpPr>
        <p:spPr>
          <a:xfrm>
            <a:off x="4991200" y="3852400"/>
            <a:ext cx="21128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4. CRIAÇÃO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6" name="Google Shape;126;p13"/>
          <p:cNvSpPr txBox="1"/>
          <p:nvPr/>
        </p:nvSpPr>
        <p:spPr>
          <a:xfrm>
            <a:off x="6235200" y="3852400"/>
            <a:ext cx="9656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↓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7" name="Google Shape;127;p13"/>
          <p:cNvSpPr txBox="1"/>
          <p:nvPr/>
        </p:nvSpPr>
        <p:spPr>
          <a:xfrm>
            <a:off x="7278433" y="3852401"/>
            <a:ext cx="12440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5. VALIDAÇÃO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8" name="Google Shape;128;p13"/>
          <p:cNvSpPr txBox="1"/>
          <p:nvPr/>
        </p:nvSpPr>
        <p:spPr>
          <a:xfrm>
            <a:off x="8522433" y="3852400"/>
            <a:ext cx="9656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↓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9563267" y="3852400"/>
            <a:ext cx="21128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6. REFINAMENTO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10807267" y="3852400"/>
            <a:ext cx="9656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↓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1" name="Google Shape;131;p13"/>
          <p:cNvSpPr/>
          <p:nvPr/>
        </p:nvSpPr>
        <p:spPr>
          <a:xfrm>
            <a:off x="0" y="0"/>
            <a:ext cx="43776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3"/>
          <p:cNvSpPr txBox="1"/>
          <p:nvPr>
            <p:ph type="title"/>
          </p:nvPr>
        </p:nvSpPr>
        <p:spPr>
          <a:xfrm>
            <a:off x="412000" y="423200"/>
            <a:ext cx="3250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800"/>
              <a:buFont typeface="Inter Medium"/>
              <a:buNone/>
              <a:defRPr sz="1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2" type="title"/>
          </p:nvPr>
        </p:nvSpPr>
        <p:spPr>
          <a:xfrm>
            <a:off x="412000" y="1021600"/>
            <a:ext cx="32504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1" type="subTitle"/>
          </p:nvPr>
        </p:nvSpPr>
        <p:spPr>
          <a:xfrm>
            <a:off x="412000" y="3429200"/>
            <a:ext cx="3250400" cy="2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3" type="subTitle"/>
          </p:nvPr>
        </p:nvSpPr>
        <p:spPr>
          <a:xfrm>
            <a:off x="4998400" y="4469100"/>
            <a:ext cx="2112800" cy="1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36" name="Google Shape;136;p13"/>
          <p:cNvSpPr txBox="1"/>
          <p:nvPr>
            <p:ph idx="4" type="subTitle"/>
          </p:nvPr>
        </p:nvSpPr>
        <p:spPr>
          <a:xfrm>
            <a:off x="7278433" y="4469100"/>
            <a:ext cx="2112800" cy="1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idx="5" type="subTitle"/>
          </p:nvPr>
        </p:nvSpPr>
        <p:spPr>
          <a:xfrm>
            <a:off x="9558467" y="4469100"/>
            <a:ext cx="2112800" cy="1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idx="6" type="subTitle"/>
          </p:nvPr>
        </p:nvSpPr>
        <p:spPr>
          <a:xfrm>
            <a:off x="4998400" y="1021600"/>
            <a:ext cx="2112800" cy="1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39" name="Google Shape;139;p13"/>
          <p:cNvSpPr txBox="1"/>
          <p:nvPr>
            <p:ph idx="7" type="subTitle"/>
          </p:nvPr>
        </p:nvSpPr>
        <p:spPr>
          <a:xfrm>
            <a:off x="7278433" y="1021600"/>
            <a:ext cx="2112800" cy="1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8" type="subTitle"/>
          </p:nvPr>
        </p:nvSpPr>
        <p:spPr>
          <a:xfrm>
            <a:off x="9558467" y="1021600"/>
            <a:ext cx="2112800" cy="1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Texto + Imagem B">
  <p:cSld name="foto esquerda + título + texto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/>
          <p:nvPr/>
        </p:nvSpPr>
        <p:spPr>
          <a:xfrm>
            <a:off x="6235200" y="519333"/>
            <a:ext cx="5443200" cy="5318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4"/>
          <p:cNvSpPr txBox="1"/>
          <p:nvPr>
            <p:ph type="title"/>
          </p:nvPr>
        </p:nvSpPr>
        <p:spPr>
          <a:xfrm>
            <a:off x="412000" y="1021600"/>
            <a:ext cx="4397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14"/>
          <p:cNvSpPr txBox="1"/>
          <p:nvPr>
            <p:ph idx="2" type="title"/>
          </p:nvPr>
        </p:nvSpPr>
        <p:spPr>
          <a:xfrm>
            <a:off x="412000" y="423200"/>
            <a:ext cx="3250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800"/>
              <a:buFont typeface="Inter Medium"/>
              <a:buNone/>
              <a:defRPr sz="1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14"/>
          <p:cNvSpPr txBox="1"/>
          <p:nvPr>
            <p:ph idx="1" type="subTitle"/>
          </p:nvPr>
        </p:nvSpPr>
        <p:spPr>
          <a:xfrm>
            <a:off x="412000" y="2609200"/>
            <a:ext cx="4397600" cy="32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magem + Texto B">
  <p:cSld name="foto + título + texto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/>
          <p:nvPr/>
        </p:nvSpPr>
        <p:spPr>
          <a:xfrm>
            <a:off x="513533" y="519325"/>
            <a:ext cx="4296000" cy="5318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5"/>
          <p:cNvSpPr txBox="1"/>
          <p:nvPr>
            <p:ph type="title"/>
          </p:nvPr>
        </p:nvSpPr>
        <p:spPr>
          <a:xfrm>
            <a:off x="6138400" y="1021600"/>
            <a:ext cx="4397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15"/>
          <p:cNvSpPr txBox="1"/>
          <p:nvPr>
            <p:ph idx="2" type="title"/>
          </p:nvPr>
        </p:nvSpPr>
        <p:spPr>
          <a:xfrm>
            <a:off x="6138400" y="423200"/>
            <a:ext cx="3250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800"/>
              <a:buFont typeface="Inter Medium"/>
              <a:buNone/>
              <a:defRPr sz="1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15"/>
          <p:cNvSpPr txBox="1"/>
          <p:nvPr>
            <p:ph idx="1" type="subTitle"/>
          </p:nvPr>
        </p:nvSpPr>
        <p:spPr>
          <a:xfrm>
            <a:off x="6138400" y="2609200"/>
            <a:ext cx="4397600" cy="32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. Bloco de Texto A">
  <p:cSld name="texto e título 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7" name="Google Shape;157;p16"/>
          <p:cNvSpPr txBox="1"/>
          <p:nvPr>
            <p:ph idx="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>
            <p:ph type="title"/>
          </p:nvPr>
        </p:nvSpPr>
        <p:spPr>
          <a:xfrm>
            <a:off x="412000" y="1625600"/>
            <a:ext cx="4397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16"/>
          <p:cNvSpPr txBox="1"/>
          <p:nvPr>
            <p:ph idx="3" type="title"/>
          </p:nvPr>
        </p:nvSpPr>
        <p:spPr>
          <a:xfrm>
            <a:off x="412000" y="1027200"/>
            <a:ext cx="3250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800"/>
              <a:buFont typeface="Inter Medium"/>
              <a:buNone/>
              <a:defRPr sz="1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16"/>
          <p:cNvSpPr txBox="1"/>
          <p:nvPr>
            <p:ph idx="1" type="subTitle"/>
          </p:nvPr>
        </p:nvSpPr>
        <p:spPr>
          <a:xfrm>
            <a:off x="1554400" y="3202000"/>
            <a:ext cx="8981600" cy="2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. Duas Colunas A">
  <p:cSld name="texto 2 coluna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 txBox="1"/>
          <p:nvPr>
            <p:ph type="title"/>
          </p:nvPr>
        </p:nvSpPr>
        <p:spPr>
          <a:xfrm>
            <a:off x="412000" y="1625600"/>
            <a:ext cx="4397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17"/>
          <p:cNvSpPr txBox="1"/>
          <p:nvPr>
            <p:ph idx="2" type="title"/>
          </p:nvPr>
        </p:nvSpPr>
        <p:spPr>
          <a:xfrm>
            <a:off x="412000" y="1027200"/>
            <a:ext cx="3250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800"/>
              <a:buFont typeface="Inter Medium"/>
              <a:buNone/>
              <a:defRPr sz="1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" type="subTitle"/>
          </p:nvPr>
        </p:nvSpPr>
        <p:spPr>
          <a:xfrm>
            <a:off x="412000" y="3202000"/>
            <a:ext cx="4397600" cy="2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68" name="Google Shape;168;p17"/>
          <p:cNvSpPr txBox="1"/>
          <p:nvPr>
            <p:ph idx="3" type="subTitle"/>
          </p:nvPr>
        </p:nvSpPr>
        <p:spPr>
          <a:xfrm>
            <a:off x="6138400" y="3202000"/>
            <a:ext cx="4397600" cy="2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. Imagem + Texto A">
  <p:cSld name="foto + título + texto 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/>
          <p:nvPr/>
        </p:nvSpPr>
        <p:spPr>
          <a:xfrm>
            <a:off x="513533" y="1027325"/>
            <a:ext cx="4296000" cy="5318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8"/>
          <p:cNvSpPr txBox="1"/>
          <p:nvPr>
            <p:ph type="title"/>
          </p:nvPr>
        </p:nvSpPr>
        <p:spPr>
          <a:xfrm>
            <a:off x="6138400" y="1625600"/>
            <a:ext cx="4397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" name="Google Shape;174;p18"/>
          <p:cNvSpPr txBox="1"/>
          <p:nvPr>
            <p:ph idx="2" type="title"/>
          </p:nvPr>
        </p:nvSpPr>
        <p:spPr>
          <a:xfrm>
            <a:off x="6138400" y="1027200"/>
            <a:ext cx="3250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800"/>
              <a:buFont typeface="Inter Medium"/>
              <a:buNone/>
              <a:defRPr sz="1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18"/>
          <p:cNvSpPr txBox="1"/>
          <p:nvPr>
            <p:ph idx="1" type="subTitle"/>
          </p:nvPr>
        </p:nvSpPr>
        <p:spPr>
          <a:xfrm>
            <a:off x="6138400" y="3202000"/>
            <a:ext cx="4397600" cy="2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8" name="Google Shape;178;p19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. Capa">
  <p:cSld name="capa">
    <p:bg>
      <p:bgPr>
        <a:solidFill>
          <a:srgbClr val="1E62FE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1" name="Google Shape;181;p20"/>
          <p:cNvPicPr preferRelativeResize="0"/>
          <p:nvPr/>
        </p:nvPicPr>
        <p:blipFill rotWithShape="1">
          <a:blip r:embed="rId2">
            <a:alphaModFix/>
          </a:blip>
          <a:srcRect b="33884" l="22305" r="22372" t="33470"/>
          <a:stretch/>
        </p:blipFill>
        <p:spPr>
          <a:xfrm>
            <a:off x="2720534" y="2295433"/>
            <a:ext cx="6744633" cy="2238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387787" y="382690"/>
            <a:ext cx="3320400" cy="623848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Digital Business Company</a:t>
            </a:r>
            <a:endParaRPr b="0" i="0" sz="1067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Tech Up Together</a:t>
            </a:r>
            <a:endParaRPr b="0" i="0" sz="1067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8477893" y="382689"/>
            <a:ext cx="3320400" cy="43501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dbccompany.com.br</a:t>
            </a:r>
            <a:endParaRPr b="0" i="0" sz="1067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84" name="Google Shape;184;p20"/>
          <p:cNvSpPr txBox="1"/>
          <p:nvPr>
            <p:ph type="title"/>
          </p:nvPr>
        </p:nvSpPr>
        <p:spPr>
          <a:xfrm>
            <a:off x="412000" y="5842533"/>
            <a:ext cx="4296000" cy="5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. Folha de Rosto">
  <p:cSld name="03. Folha de Rost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. Bloco de Texto B">
  <p:cSld name="texto e título 4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7" name="Google Shape;187;p21"/>
          <p:cNvSpPr txBox="1"/>
          <p:nvPr>
            <p:ph idx="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>
            <p:ph type="title"/>
          </p:nvPr>
        </p:nvSpPr>
        <p:spPr>
          <a:xfrm>
            <a:off x="412000" y="1021600"/>
            <a:ext cx="4397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21"/>
          <p:cNvSpPr txBox="1"/>
          <p:nvPr>
            <p:ph idx="3" type="title"/>
          </p:nvPr>
        </p:nvSpPr>
        <p:spPr>
          <a:xfrm>
            <a:off x="412000" y="423200"/>
            <a:ext cx="3250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800"/>
              <a:buFont typeface="Inter Medium"/>
              <a:buNone/>
              <a:defRPr sz="1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1" name="Google Shape;191;p21"/>
          <p:cNvSpPr txBox="1"/>
          <p:nvPr>
            <p:ph idx="1" type="subTitle"/>
          </p:nvPr>
        </p:nvSpPr>
        <p:spPr>
          <a:xfrm>
            <a:off x="1554400" y="2554567"/>
            <a:ext cx="8981600" cy="32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. Duas Colunas B">
  <p:cSld name="09. Duas Colunas B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2"/>
          <p:cNvSpPr txBox="1"/>
          <p:nvPr>
            <p:ph type="title"/>
          </p:nvPr>
        </p:nvSpPr>
        <p:spPr>
          <a:xfrm>
            <a:off x="412000" y="1021600"/>
            <a:ext cx="4397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22"/>
          <p:cNvSpPr txBox="1"/>
          <p:nvPr>
            <p:ph idx="2" type="title"/>
          </p:nvPr>
        </p:nvSpPr>
        <p:spPr>
          <a:xfrm>
            <a:off x="412000" y="423200"/>
            <a:ext cx="3250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800"/>
              <a:buFont typeface="Inter Medium"/>
              <a:buNone/>
              <a:defRPr sz="1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22"/>
          <p:cNvSpPr txBox="1"/>
          <p:nvPr>
            <p:ph idx="1" type="subTitle"/>
          </p:nvPr>
        </p:nvSpPr>
        <p:spPr>
          <a:xfrm>
            <a:off x="412000" y="2609200"/>
            <a:ext cx="4397600" cy="32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8" name="Google Shape;198;p22"/>
          <p:cNvSpPr txBox="1"/>
          <p:nvPr>
            <p:ph idx="3" type="subTitle"/>
          </p:nvPr>
        </p:nvSpPr>
        <p:spPr>
          <a:xfrm>
            <a:off x="6138400" y="2609200"/>
            <a:ext cx="4397600" cy="32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Destaque Azul">
  <p:cSld name="Destaque">
    <p:bg>
      <p:bgPr>
        <a:solidFill>
          <a:srgbClr val="1E62FE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1" name="Google Shape;201;p23"/>
          <p:cNvSpPr txBox="1"/>
          <p:nvPr>
            <p:ph type="title"/>
          </p:nvPr>
        </p:nvSpPr>
        <p:spPr>
          <a:xfrm>
            <a:off x="412000" y="1021600"/>
            <a:ext cx="78344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Inter Light"/>
              <a:buNone/>
              <a:defRPr sz="3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23"/>
          <p:cNvSpPr txBox="1"/>
          <p:nvPr>
            <p:ph idx="2" type="title"/>
          </p:nvPr>
        </p:nvSpPr>
        <p:spPr>
          <a:xfrm>
            <a:off x="412000" y="423200"/>
            <a:ext cx="3250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Medium"/>
              <a:buNone/>
              <a:defRPr sz="1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3" name="Google Shape;203;p23"/>
          <p:cNvPicPr preferRelativeResize="0"/>
          <p:nvPr/>
        </p:nvPicPr>
        <p:blipFill rotWithShape="1">
          <a:blip r:embed="rId2">
            <a:alphaModFix/>
          </a:blip>
          <a:srcRect b="33884" l="22305" r="22372" t="33470"/>
          <a:stretch/>
        </p:blipFill>
        <p:spPr>
          <a:xfrm>
            <a:off x="505338" y="6059634"/>
            <a:ext cx="880365" cy="292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>
            <p:ph idx="3" type="title"/>
          </p:nvPr>
        </p:nvSpPr>
        <p:spPr>
          <a:xfrm>
            <a:off x="412000" y="2000800"/>
            <a:ext cx="10124000" cy="30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ExtraLight"/>
              <a:buNone/>
              <a:defRPr sz="4533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23"/>
          <p:cNvSpPr txBox="1"/>
          <p:nvPr>
            <p:ph idx="1" type="subTitle"/>
          </p:nvPr>
        </p:nvSpPr>
        <p:spPr>
          <a:xfrm>
            <a:off x="3844000" y="5941000"/>
            <a:ext cx="2112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/>
        </p:txBody>
      </p:sp>
      <p:sp>
        <p:nvSpPr>
          <p:cNvPr id="206" name="Google Shape;206;p23"/>
          <p:cNvSpPr txBox="1"/>
          <p:nvPr>
            <p:ph idx="4" type="subTitle"/>
          </p:nvPr>
        </p:nvSpPr>
        <p:spPr>
          <a:xfrm>
            <a:off x="6133600" y="5941000"/>
            <a:ext cx="2112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Encerramento">
  <p:cSld name="17. Encerramento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09" name="Google Shape;20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. Título B">
  <p:cSld name="título 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idx="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type="title"/>
          </p:nvPr>
        </p:nvSpPr>
        <p:spPr>
          <a:xfrm>
            <a:off x="412000" y="1625600"/>
            <a:ext cx="4397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Light"/>
              <a:buNone/>
              <a:defRPr sz="4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3" type="title"/>
          </p:nvPr>
        </p:nvSpPr>
        <p:spPr>
          <a:xfrm>
            <a:off x="412000" y="1027200"/>
            <a:ext cx="3250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Medium"/>
              <a:buNone/>
              <a:defRPr sz="1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. Título A">
  <p:cSld name="título 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" name="Google Shape;29;p5"/>
          <p:cNvSpPr txBox="1"/>
          <p:nvPr>
            <p:ph idx="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0"/>
            <a:ext cx="12192004" cy="685801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type="title"/>
          </p:nvPr>
        </p:nvSpPr>
        <p:spPr>
          <a:xfrm>
            <a:off x="412000" y="1625600"/>
            <a:ext cx="4397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Light"/>
              <a:buNone/>
              <a:defRPr sz="4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3" type="title"/>
          </p:nvPr>
        </p:nvSpPr>
        <p:spPr>
          <a:xfrm>
            <a:off x="412000" y="1027200"/>
            <a:ext cx="3250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Medium"/>
              <a:buNone/>
              <a:defRPr sz="1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. Título B">
  <p:cSld name="texto e título 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" name="Google Shape;35;p6"/>
          <p:cNvSpPr txBox="1"/>
          <p:nvPr>
            <p:ph idx="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906000" y="2274900"/>
            <a:ext cx="7285500" cy="2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880600" y="1308100"/>
            <a:ext cx="78049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. Bloco de Texto A">
  <p:cSld name="texto e título 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1" name="Google Shape;41;p7"/>
          <p:cNvSpPr txBox="1"/>
          <p:nvPr>
            <p:ph idx="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2" name="Google Shape;4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880600" y="2325700"/>
            <a:ext cx="8034800" cy="24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880600" y="1308100"/>
            <a:ext cx="78049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ítulo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4907800" y="2424900"/>
            <a:ext cx="2648700" cy="13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Light"/>
              <a:buNone/>
              <a:defRPr sz="4000">
                <a:solidFill>
                  <a:srgbClr val="040C2C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1">
  <p:cSld name="foto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7002000" y="3544900"/>
            <a:ext cx="4047000" cy="15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40C2C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7002000" y="2235200"/>
            <a:ext cx="4047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2">
  <p:cSld name="Foto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subTitle"/>
          </p:nvPr>
        </p:nvSpPr>
        <p:spPr>
          <a:xfrm>
            <a:off x="7002000" y="3544900"/>
            <a:ext cx="4047000" cy="15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40C2C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type="title"/>
          </p:nvPr>
        </p:nvSpPr>
        <p:spPr>
          <a:xfrm>
            <a:off x="7002000" y="2235200"/>
            <a:ext cx="4047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0" y="1168000"/>
            <a:ext cx="10958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3000"/>
              <a:buFont typeface="Inter Light"/>
              <a:buNone/>
              <a:defRPr b="0" i="0" sz="3000" u="none" cap="none" strike="noStrike">
                <a:solidFill>
                  <a:srgbClr val="000A3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0" y="3450200"/>
            <a:ext cx="11360800" cy="1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1200"/>
              <a:buFont typeface="Inter Light"/>
              <a:buChar char="●"/>
              <a:defRPr b="0" i="0" sz="1200" u="none" cap="none" strike="noStrike">
                <a:solidFill>
                  <a:srgbClr val="000A3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1000"/>
              <a:buFont typeface="Inter Light"/>
              <a:buChar char="○"/>
              <a:defRPr b="0" i="0" sz="1000" u="none" cap="none" strike="noStrike">
                <a:solidFill>
                  <a:srgbClr val="000A30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1000"/>
              <a:buFont typeface="Inter Light"/>
              <a:buChar char="■"/>
              <a:defRPr b="0" i="0" sz="1000" u="none" cap="none" strike="noStrike">
                <a:solidFill>
                  <a:srgbClr val="000A30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1000"/>
              <a:buFont typeface="Inter Light"/>
              <a:buChar char="●"/>
              <a:defRPr b="0" i="0" sz="1000" u="none" cap="none" strike="noStrike">
                <a:solidFill>
                  <a:srgbClr val="000A30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1000"/>
              <a:buFont typeface="Inter Light"/>
              <a:buChar char="○"/>
              <a:defRPr b="0" i="0" sz="1000" u="none" cap="none" strike="noStrike">
                <a:solidFill>
                  <a:srgbClr val="000A30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1000"/>
              <a:buFont typeface="Inter Light"/>
              <a:buChar char="■"/>
              <a:defRPr b="0" i="0" sz="1000" u="none" cap="none" strike="noStrike">
                <a:solidFill>
                  <a:srgbClr val="000A30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1000"/>
              <a:buFont typeface="Inter Light"/>
              <a:buChar char="●"/>
              <a:defRPr b="0" i="0" sz="1000" u="none" cap="none" strike="noStrike">
                <a:solidFill>
                  <a:srgbClr val="000A30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1000"/>
              <a:buFont typeface="Inter Light"/>
              <a:buChar char="○"/>
              <a:defRPr b="0" i="0" sz="1000" u="none" cap="none" strike="noStrike">
                <a:solidFill>
                  <a:srgbClr val="000A30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1000"/>
              <a:buFont typeface="Inter Light"/>
              <a:buChar char="■"/>
              <a:defRPr b="0" i="0" sz="1000" u="none" cap="none" strike="noStrike">
                <a:solidFill>
                  <a:srgbClr val="000A30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" name="Google Shape;13;p1"/>
          <p:cNvSpPr txBox="1"/>
          <p:nvPr>
            <p:ph idx="2" type="title"/>
          </p:nvPr>
        </p:nvSpPr>
        <p:spPr>
          <a:xfrm>
            <a:off x="0" y="404400"/>
            <a:ext cx="84152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b="0" i="0" sz="2300" u="none" cap="none" strike="noStrike">
                <a:solidFill>
                  <a:srgbClr val="000A3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3" type="title"/>
          </p:nvPr>
        </p:nvSpPr>
        <p:spPr>
          <a:xfrm>
            <a:off x="0" y="0"/>
            <a:ext cx="11360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800"/>
              <a:buFont typeface="Inter Medium"/>
              <a:buNone/>
              <a:defRPr b="0" i="0" sz="800" u="none" cap="none" strike="noStrike">
                <a:solidFill>
                  <a:srgbClr val="000A30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4" type="title"/>
          </p:nvPr>
        </p:nvSpPr>
        <p:spPr>
          <a:xfrm>
            <a:off x="0" y="1931600"/>
            <a:ext cx="11360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900"/>
              <a:buFont typeface="Inter Medium"/>
              <a:buNone/>
              <a:defRPr b="0" i="0" sz="900" u="none" cap="none" strike="noStrike">
                <a:solidFill>
                  <a:srgbClr val="000A30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hyperlink" Target="https://codesandbox.io/s/html-css-ff79hq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hyperlink" Target="https://codesandbox.io/s/classes-njbgo5" TargetMode="External"/><Relationship Id="rId5" Type="http://schemas.openxmlformats.org/officeDocument/2006/relationships/hyperlink" Target="https://codesandbox.io/s/classes-njbgo5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hyperlink" Target="https://medium.com/analytics-vidhya/positioning-with-css-baede745e1d9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hyperlink" Target="https://tympanus.net/codrops/css_reference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fonts.google.com/" TargetMode="External"/><Relationship Id="rId4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cdnjs.com/libraries/font-awesome/6.2.1" TargetMode="External"/><Relationship Id="rId4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fontawesome.com/icons" TargetMode="External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tableless.com.br/oocss-smacss-bem-dry-css-afinal-como-escrever-css/" TargetMode="External"/><Relationship Id="rId4" Type="http://schemas.openxmlformats.org/officeDocument/2006/relationships/hyperlink" Target="https://developer.mozilla.org/pt-BR/docs/Web/CSS" TargetMode="External"/><Relationship Id="rId9" Type="http://schemas.openxmlformats.org/officeDocument/2006/relationships/hyperlink" Target="https://realtimecolors.com/" TargetMode="External"/><Relationship Id="rId5" Type="http://schemas.openxmlformats.org/officeDocument/2006/relationships/hyperlink" Target="https://omatsuri.app/css-cursors" TargetMode="External"/><Relationship Id="rId6" Type="http://schemas.openxmlformats.org/officeDocument/2006/relationships/hyperlink" Target="https://color.review/" TargetMode="External"/><Relationship Id="rId7" Type="http://schemas.openxmlformats.org/officeDocument/2006/relationships/hyperlink" Target="https://contrastchecker.com/" TargetMode="External"/><Relationship Id="rId8" Type="http://schemas.openxmlformats.org/officeDocument/2006/relationships/hyperlink" Target="https://coolors.co/efd0ca-c1bcac-979b8d-5c7457-214e34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hyperlink" Target="https://codesandbox.io/s/css-inline-vb9z4p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desandbox.io/s/css-internal-vvf5cb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/>
        </p:nvSpPr>
        <p:spPr>
          <a:xfrm>
            <a:off x="3876112" y="5328420"/>
            <a:ext cx="39936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HTML e CSS</a:t>
            </a:r>
            <a:endParaRPr b="1"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Aula 02 - CSS</a:t>
            </a:r>
            <a:endParaRPr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CSS externo é a forma mais comum e mais recomendada de estilizar um site. Deve ser criado um arquivo com extensão .css e no documento HTML deve ser utilizada a tag </a:t>
            </a:r>
            <a:r>
              <a:rPr b="1" lang="pt-BR"/>
              <a:t>&lt;link&gt;</a:t>
            </a:r>
            <a:r>
              <a:rPr lang="pt-BR"/>
              <a:t> para incluir a estilização.</a:t>
            </a:r>
            <a:endParaRPr/>
          </a:p>
        </p:txBody>
      </p:sp>
      <p:sp>
        <p:nvSpPr>
          <p:cNvPr id="285" name="Google Shape;285;p34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External</a:t>
            </a:r>
            <a:endParaRPr i="1"/>
          </a:p>
        </p:txBody>
      </p:sp>
      <p:pic>
        <p:nvPicPr>
          <p:cNvPr id="286" name="Google Shape;2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100" y="3223100"/>
            <a:ext cx="8095801" cy="26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 txBox="1"/>
          <p:nvPr/>
        </p:nvSpPr>
        <p:spPr>
          <a:xfrm>
            <a:off x="880600" y="6101800"/>
            <a:ext cx="40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Inter Light"/>
                <a:ea typeface="Inter Light"/>
                <a:cs typeface="Inter Light"/>
                <a:sym typeface="Inter Light"/>
                <a:hlinkClick r:id="rId4"/>
              </a:rPr>
              <a:t>https://codesandbox.io/s/html-css-ff79hq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Seletores básicos CSS</a:t>
            </a:r>
            <a:endParaRPr/>
          </a:p>
        </p:txBody>
      </p:sp>
      <p:pic>
        <p:nvPicPr>
          <p:cNvPr id="294" name="Google Shape;294;p35"/>
          <p:cNvPicPr preferRelativeResize="0"/>
          <p:nvPr/>
        </p:nvPicPr>
        <p:blipFill rotWithShape="1">
          <a:blip r:embed="rId3">
            <a:alphaModFix/>
          </a:blip>
          <a:srcRect b="6704" l="7441" r="7611" t="6894"/>
          <a:stretch/>
        </p:blipFill>
        <p:spPr>
          <a:xfrm>
            <a:off x="7043750" y="1994550"/>
            <a:ext cx="3429000" cy="387207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5"/>
          <p:cNvSpPr txBox="1"/>
          <p:nvPr/>
        </p:nvSpPr>
        <p:spPr>
          <a:xfrm>
            <a:off x="983450" y="2071600"/>
            <a:ext cx="52467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Podemos utilizar diversos seletores. A escolha do seletor vai depender da </a:t>
            </a:r>
            <a:r>
              <a:rPr lang="pt-BR"/>
              <a:t>situação. Destes, </a:t>
            </a:r>
            <a:r>
              <a:rPr lang="pt-BR"/>
              <a:t>não é recomendado estilizar utilizando seletor id’s.</a:t>
            </a:r>
            <a:endParaRPr/>
          </a:p>
        </p:txBody>
      </p:sp>
      <p:sp>
        <p:nvSpPr>
          <p:cNvPr id="296" name="Google Shape;296;p35"/>
          <p:cNvSpPr txBox="1"/>
          <p:nvPr/>
        </p:nvSpPr>
        <p:spPr>
          <a:xfrm>
            <a:off x="1033475" y="3615725"/>
            <a:ext cx="52467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elemento</a:t>
            </a:r>
            <a:endParaRPr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classe</a:t>
            </a:r>
            <a:endParaRPr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atributo</a:t>
            </a:r>
            <a:endParaRPr/>
          </a:p>
        </p:txBody>
      </p:sp>
      <p:sp>
        <p:nvSpPr>
          <p:cNvPr id="297" name="Google Shape;297;p35"/>
          <p:cNvSpPr txBox="1"/>
          <p:nvPr/>
        </p:nvSpPr>
        <p:spPr>
          <a:xfrm>
            <a:off x="1146175" y="3228900"/>
            <a:ext cx="524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Formas recomendadas:</a:t>
            </a:r>
            <a:endParaRPr b="1"/>
          </a:p>
        </p:txBody>
      </p:sp>
      <p:sp>
        <p:nvSpPr>
          <p:cNvPr id="298" name="Google Shape;298;p35"/>
          <p:cNvSpPr txBox="1"/>
          <p:nvPr/>
        </p:nvSpPr>
        <p:spPr>
          <a:xfrm>
            <a:off x="-941100" y="3890600"/>
            <a:ext cx="524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/>
          <p:nvPr>
            <p:ph type="title"/>
          </p:nvPr>
        </p:nvSpPr>
        <p:spPr>
          <a:xfrm>
            <a:off x="4907800" y="2424900"/>
            <a:ext cx="2648700" cy="13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Classes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vs IDs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/>
          <p:nvPr>
            <p:ph idx="1" type="subTitle"/>
          </p:nvPr>
        </p:nvSpPr>
        <p:spPr>
          <a:xfrm>
            <a:off x="880600" y="20716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Classes podem ser reutilizadas, e sua principal função é estilização.</a:t>
            </a:r>
            <a:endParaRPr/>
          </a:p>
        </p:txBody>
      </p:sp>
      <p:sp>
        <p:nvSpPr>
          <p:cNvPr id="311" name="Google Shape;311;p37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Classes</a:t>
            </a:r>
            <a:endParaRPr/>
          </a:p>
        </p:txBody>
      </p:sp>
      <p:pic>
        <p:nvPicPr>
          <p:cNvPr id="312" name="Google Shape;3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723" y="2560175"/>
            <a:ext cx="6258549" cy="37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7"/>
          <p:cNvSpPr txBox="1"/>
          <p:nvPr/>
        </p:nvSpPr>
        <p:spPr>
          <a:xfrm>
            <a:off x="880600" y="6283325"/>
            <a:ext cx="40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Inter Light"/>
                <a:ea typeface="Inter Light"/>
                <a:cs typeface="Inter Light"/>
                <a:sym typeface="Inter Light"/>
                <a:hlinkClick r:id="rId4"/>
              </a:rPr>
              <a:t>https://codesandbox.io/s/classes-njbgo</a:t>
            </a:r>
            <a:r>
              <a:rPr lang="pt-BR" u="sng">
                <a:solidFill>
                  <a:schemeClr val="hlink"/>
                </a:solidFill>
                <a:latin typeface="Inter Light"/>
                <a:ea typeface="Inter Light"/>
                <a:cs typeface="Inter Light"/>
                <a:sym typeface="Inter Light"/>
                <a:hlinkClick r:id="rId5"/>
              </a:rPr>
              <a:t>5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Até podem ser utilizados para estilização, </a:t>
            </a:r>
            <a:r>
              <a:rPr b="1" lang="pt-BR"/>
              <a:t>mas não é recomendado.</a:t>
            </a:r>
            <a:r>
              <a:rPr lang="pt-BR"/>
              <a:t> IDs costumam ser mais utilizados para identificar elementos e utilizá-los no código JavaScript. Eles </a:t>
            </a:r>
            <a:r>
              <a:rPr b="1" lang="pt-BR"/>
              <a:t>não</a:t>
            </a:r>
            <a:r>
              <a:rPr lang="pt-BR"/>
              <a:t> podem ser reutilizados, pois são identificadores.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Também é uma boa prática colocarmos IDs nos principais itens da nossa aplicação, para que o time de testes possa rodar os testes mais facilmente.</a:t>
            </a:r>
            <a:endParaRPr/>
          </a:p>
        </p:txBody>
      </p:sp>
      <p:sp>
        <p:nvSpPr>
          <p:cNvPr id="320" name="Google Shape;320;p38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/>
          <p:nvPr>
            <p:ph type="title"/>
          </p:nvPr>
        </p:nvSpPr>
        <p:spPr>
          <a:xfrm>
            <a:off x="4907800" y="2424900"/>
            <a:ext cx="2648700" cy="13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Box Model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Cada elemento no CSS é uma espécie de “caixa” (</a:t>
            </a:r>
            <a:r>
              <a:rPr i="1" lang="pt-BR"/>
              <a:t>box</a:t>
            </a:r>
            <a:r>
              <a:rPr lang="pt-BR"/>
              <a:t>) e essa caixa pode ter as seguintes propriedades: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</a:pPr>
            <a:r>
              <a:rPr b="1" lang="pt-BR"/>
              <a:t>Conteúdo </a:t>
            </a:r>
            <a:r>
              <a:rPr lang="pt-BR"/>
              <a:t>(</a:t>
            </a:r>
            <a:r>
              <a:rPr i="1" lang="pt-BR"/>
              <a:t>content</a:t>
            </a:r>
            <a:r>
              <a:rPr lang="pt-BR"/>
              <a:t>);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</a:pPr>
            <a:r>
              <a:rPr b="1" lang="pt-BR"/>
              <a:t>Preenchimento </a:t>
            </a:r>
            <a:r>
              <a:rPr lang="pt-BR"/>
              <a:t>(</a:t>
            </a:r>
            <a:r>
              <a:rPr i="1" lang="pt-BR"/>
              <a:t>padding</a:t>
            </a:r>
            <a:r>
              <a:rPr lang="pt-BR"/>
              <a:t>);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</a:pPr>
            <a:r>
              <a:rPr b="1" lang="pt-BR"/>
              <a:t>Borda </a:t>
            </a:r>
            <a:r>
              <a:rPr lang="pt-BR"/>
              <a:t>(</a:t>
            </a:r>
            <a:r>
              <a:rPr i="1" lang="pt-BR"/>
              <a:t>border</a:t>
            </a:r>
            <a:r>
              <a:rPr lang="pt-BR"/>
              <a:t>);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</a:pPr>
            <a:r>
              <a:rPr b="1" lang="pt-BR"/>
              <a:t>Margem</a:t>
            </a:r>
            <a:r>
              <a:rPr lang="pt-BR"/>
              <a:t> (margem).</a:t>
            </a:r>
            <a:endParaRPr/>
          </a:p>
        </p:txBody>
      </p:sp>
      <p:sp>
        <p:nvSpPr>
          <p:cNvPr id="333" name="Google Shape;333;p40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Box Model</a:t>
            </a:r>
            <a:endParaRPr b="1"/>
          </a:p>
        </p:txBody>
      </p:sp>
      <p:pic>
        <p:nvPicPr>
          <p:cNvPr id="334" name="Google Shape;3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8175" y="2953650"/>
            <a:ext cx="4535650" cy="33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/>
          <p:cNvSpPr txBox="1"/>
          <p:nvPr>
            <p:ph idx="1" type="subTitle"/>
          </p:nvPr>
        </p:nvSpPr>
        <p:spPr>
          <a:xfrm>
            <a:off x="2154825" y="2325700"/>
            <a:ext cx="38694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content-box</a:t>
            </a:r>
            <a:endParaRPr b="1" i="1"/>
          </a:p>
        </p:txBody>
      </p:sp>
      <p:sp>
        <p:nvSpPr>
          <p:cNvPr id="341" name="Google Shape;341;p41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box-sizing</a:t>
            </a:r>
            <a:endParaRPr b="1" i="1"/>
          </a:p>
        </p:txBody>
      </p:sp>
      <p:pic>
        <p:nvPicPr>
          <p:cNvPr id="342" name="Google Shape;3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550" y="2803500"/>
            <a:ext cx="8034901" cy="2792452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1"/>
          <p:cNvSpPr txBox="1"/>
          <p:nvPr>
            <p:ph idx="1" type="subTitle"/>
          </p:nvPr>
        </p:nvSpPr>
        <p:spPr>
          <a:xfrm>
            <a:off x="6244050" y="2325700"/>
            <a:ext cx="38694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border-box</a:t>
            </a:r>
            <a:endParaRPr b="1" i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 txBox="1"/>
          <p:nvPr>
            <p:ph type="title"/>
          </p:nvPr>
        </p:nvSpPr>
        <p:spPr>
          <a:xfrm>
            <a:off x="4907800" y="2424900"/>
            <a:ext cx="2648700" cy="13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Display</a:t>
            </a:r>
            <a:endParaRPr i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Display</a:t>
            </a:r>
            <a:endParaRPr b="1" i="1"/>
          </a:p>
        </p:txBody>
      </p:sp>
      <p:sp>
        <p:nvSpPr>
          <p:cNvPr id="356" name="Google Shape;356;p43"/>
          <p:cNvSpPr/>
          <p:nvPr/>
        </p:nvSpPr>
        <p:spPr>
          <a:xfrm>
            <a:off x="880599" y="2501500"/>
            <a:ext cx="3133800" cy="296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3"/>
          <p:cNvSpPr/>
          <p:nvPr/>
        </p:nvSpPr>
        <p:spPr>
          <a:xfrm>
            <a:off x="1178265" y="3099939"/>
            <a:ext cx="1240200" cy="641700"/>
          </a:xfrm>
          <a:prstGeom prst="rect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3"/>
          <p:cNvSpPr/>
          <p:nvPr/>
        </p:nvSpPr>
        <p:spPr>
          <a:xfrm>
            <a:off x="1178265" y="3842198"/>
            <a:ext cx="1240200" cy="641700"/>
          </a:xfrm>
          <a:prstGeom prst="rect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3"/>
          <p:cNvSpPr/>
          <p:nvPr/>
        </p:nvSpPr>
        <p:spPr>
          <a:xfrm>
            <a:off x="1178265" y="4647449"/>
            <a:ext cx="1240200" cy="641700"/>
          </a:xfrm>
          <a:prstGeom prst="rect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3"/>
          <p:cNvSpPr txBox="1"/>
          <p:nvPr/>
        </p:nvSpPr>
        <p:spPr>
          <a:xfrm>
            <a:off x="1178265" y="2597584"/>
            <a:ext cx="266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700">
                <a:latin typeface="Inter"/>
                <a:ea typeface="Inter"/>
                <a:cs typeface="Inter"/>
                <a:sym typeface="Inter"/>
              </a:rPr>
              <a:t>block</a:t>
            </a:r>
            <a:endParaRPr b="1" i="1" sz="17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" name="Google Shape;361;p43"/>
          <p:cNvSpPr/>
          <p:nvPr/>
        </p:nvSpPr>
        <p:spPr>
          <a:xfrm>
            <a:off x="4409499" y="2501500"/>
            <a:ext cx="3133800" cy="296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3"/>
          <p:cNvSpPr/>
          <p:nvPr/>
        </p:nvSpPr>
        <p:spPr>
          <a:xfrm>
            <a:off x="4712405" y="3099908"/>
            <a:ext cx="1240200" cy="236100"/>
          </a:xfrm>
          <a:prstGeom prst="rect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3"/>
          <p:cNvSpPr/>
          <p:nvPr/>
        </p:nvSpPr>
        <p:spPr>
          <a:xfrm>
            <a:off x="6019082" y="3099908"/>
            <a:ext cx="1240200" cy="236100"/>
          </a:xfrm>
          <a:prstGeom prst="rect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3"/>
          <p:cNvSpPr/>
          <p:nvPr/>
        </p:nvSpPr>
        <p:spPr>
          <a:xfrm>
            <a:off x="4712405" y="3463319"/>
            <a:ext cx="1240200" cy="236100"/>
          </a:xfrm>
          <a:prstGeom prst="rect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3"/>
          <p:cNvSpPr txBox="1"/>
          <p:nvPr/>
        </p:nvSpPr>
        <p:spPr>
          <a:xfrm>
            <a:off x="4712394" y="2597579"/>
            <a:ext cx="252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700">
                <a:latin typeface="Inter"/>
                <a:ea typeface="Inter"/>
                <a:cs typeface="Inter"/>
                <a:sym typeface="Inter"/>
              </a:rPr>
              <a:t>inline</a:t>
            </a:r>
            <a:endParaRPr b="1" i="1" sz="17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" name="Google Shape;366;p43"/>
          <p:cNvSpPr/>
          <p:nvPr/>
        </p:nvSpPr>
        <p:spPr>
          <a:xfrm>
            <a:off x="7902574" y="2501500"/>
            <a:ext cx="3133800" cy="296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3"/>
          <p:cNvSpPr txBox="1"/>
          <p:nvPr/>
        </p:nvSpPr>
        <p:spPr>
          <a:xfrm>
            <a:off x="8205469" y="2597579"/>
            <a:ext cx="252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700">
                <a:latin typeface="Inter"/>
                <a:ea typeface="Inter"/>
                <a:cs typeface="Inter"/>
                <a:sym typeface="Inter"/>
              </a:rPr>
              <a:t>inline-block</a:t>
            </a:r>
            <a:endParaRPr b="1" i="1" sz="17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8" name="Google Shape;368;p43"/>
          <p:cNvSpPr/>
          <p:nvPr/>
        </p:nvSpPr>
        <p:spPr>
          <a:xfrm>
            <a:off x="8205465" y="3108139"/>
            <a:ext cx="1240200" cy="641700"/>
          </a:xfrm>
          <a:prstGeom prst="rect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3"/>
          <p:cNvSpPr/>
          <p:nvPr/>
        </p:nvSpPr>
        <p:spPr>
          <a:xfrm>
            <a:off x="9534315" y="3108139"/>
            <a:ext cx="1240200" cy="641700"/>
          </a:xfrm>
          <a:prstGeom prst="rect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3"/>
          <p:cNvSpPr/>
          <p:nvPr/>
        </p:nvSpPr>
        <p:spPr>
          <a:xfrm>
            <a:off x="8205465" y="3842189"/>
            <a:ext cx="1240200" cy="641700"/>
          </a:xfrm>
          <a:prstGeom prst="rect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idx="1" type="subTitle"/>
          </p:nvPr>
        </p:nvSpPr>
        <p:spPr>
          <a:xfrm>
            <a:off x="880600" y="2325700"/>
            <a:ext cx="8034900" cy="3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/>
              <a:t>Introdução a CSS</a:t>
            </a:r>
            <a:endParaRPr/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/>
              <a:t>Formas de estilizar</a:t>
            </a:r>
            <a:endParaRPr/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/>
              <a:t>Classes e ID’s</a:t>
            </a:r>
            <a:endParaRPr/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/>
              <a:t>Box Model</a:t>
            </a:r>
            <a:endParaRPr/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/>
              <a:t>Display</a:t>
            </a:r>
            <a:endParaRPr/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/>
              <a:t>Position</a:t>
            </a:r>
            <a:endParaRPr/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/>
              <a:t>Pseudo-elementos</a:t>
            </a:r>
            <a:endParaRPr/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/>
              <a:t>Pseudo-classes</a:t>
            </a:r>
            <a:endParaRPr/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/>
              <a:t>Fontes e ícones</a:t>
            </a:r>
            <a:endParaRPr/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/>
              <a:t>Variáveis</a:t>
            </a:r>
            <a:endParaRPr/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/>
              <a:t>Medidas Absolutas x </a:t>
            </a:r>
            <a:r>
              <a:rPr lang="pt-BR"/>
              <a:t>Relativas</a:t>
            </a:r>
            <a:endParaRPr/>
          </a:p>
        </p:txBody>
      </p:sp>
      <p:sp>
        <p:nvSpPr>
          <p:cNvPr id="221" name="Google Shape;221;p26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Conteúdo da aula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 txBox="1"/>
          <p:nvPr>
            <p:ph type="title"/>
          </p:nvPr>
        </p:nvSpPr>
        <p:spPr>
          <a:xfrm>
            <a:off x="4907800" y="2424900"/>
            <a:ext cx="2648700" cy="13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Position</a:t>
            </a:r>
            <a:endParaRPr i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5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</a:t>
            </a:r>
            <a:r>
              <a:rPr i="1" lang="pt-BR"/>
              <a:t>position</a:t>
            </a:r>
            <a:r>
              <a:rPr lang="pt-BR"/>
              <a:t> é uma propriedade através da qual definimos como um elemento será posicionado (renderizado) na página.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</a:t>
            </a:r>
            <a:r>
              <a:rPr i="1" lang="pt-BR"/>
              <a:t>position</a:t>
            </a:r>
            <a:r>
              <a:rPr lang="pt-BR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</a:pPr>
            <a:r>
              <a:rPr b="1" i="1" lang="pt-BR"/>
              <a:t>static;</a:t>
            </a:r>
            <a:endParaRPr b="1" i="1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</a:pPr>
            <a:r>
              <a:rPr b="1" i="1" lang="pt-BR"/>
              <a:t>relative;</a:t>
            </a:r>
            <a:endParaRPr b="1" i="1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</a:pPr>
            <a:r>
              <a:rPr b="1" i="1" lang="pt-BR"/>
              <a:t>fixed;</a:t>
            </a:r>
            <a:endParaRPr b="1" i="1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</a:pPr>
            <a:r>
              <a:rPr b="1" i="1" lang="pt-BR"/>
              <a:t>absolute;</a:t>
            </a:r>
            <a:endParaRPr b="1" i="1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</a:pPr>
            <a:r>
              <a:rPr b="1" i="1" lang="pt-BR"/>
              <a:t>sticky.</a:t>
            </a:r>
            <a:endParaRPr b="1" i="1"/>
          </a:p>
        </p:txBody>
      </p:sp>
      <p:sp>
        <p:nvSpPr>
          <p:cNvPr id="383" name="Google Shape;383;p45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Position</a:t>
            </a:r>
            <a:endParaRPr b="1"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Position</a:t>
            </a:r>
            <a:endParaRPr b="1" i="1"/>
          </a:p>
        </p:txBody>
      </p:sp>
      <p:pic>
        <p:nvPicPr>
          <p:cNvPr id="390" name="Google Shape;3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438" y="2167800"/>
            <a:ext cx="10275126" cy="340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6"/>
          <p:cNvSpPr txBox="1"/>
          <p:nvPr/>
        </p:nvSpPr>
        <p:spPr>
          <a:xfrm>
            <a:off x="815100" y="6089750"/>
            <a:ext cx="1007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ter Light"/>
                <a:ea typeface="Inter Light"/>
                <a:cs typeface="Inter Light"/>
                <a:sym typeface="Inter Light"/>
              </a:rPr>
              <a:t>Créditos da imagem: </a:t>
            </a:r>
            <a:r>
              <a:rPr lang="pt-BR" u="sng">
                <a:solidFill>
                  <a:schemeClr val="hlink"/>
                </a:solidFill>
                <a:latin typeface="Inter Light"/>
                <a:ea typeface="Inter Light"/>
                <a:cs typeface="Inter Light"/>
                <a:sym typeface="Inter Light"/>
                <a:hlinkClick r:id="rId4"/>
              </a:rPr>
              <a:t>https://medium.com/analytics-vidhya/positioning-with-css-baede745e1d9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Ícones de notificação de mensagens não lidas</a:t>
            </a:r>
            <a:endParaRPr/>
          </a:p>
        </p:txBody>
      </p:sp>
      <p:sp>
        <p:nvSpPr>
          <p:cNvPr id="398" name="Google Shape;398;p47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Exemplo de uso de </a:t>
            </a:r>
            <a:r>
              <a:rPr b="1" i="1" lang="pt-BR"/>
              <a:t>absolute</a:t>
            </a:r>
            <a:endParaRPr b="1" i="1"/>
          </a:p>
        </p:txBody>
      </p:sp>
      <p:pic>
        <p:nvPicPr>
          <p:cNvPr id="399" name="Google Shape;3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200" y="2585000"/>
            <a:ext cx="2055600" cy="20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/>
          <p:nvPr>
            <p:ph type="title"/>
          </p:nvPr>
        </p:nvSpPr>
        <p:spPr>
          <a:xfrm>
            <a:off x="4907800" y="2424900"/>
            <a:ext cx="2648700" cy="13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Pseudo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elementos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“pseudoelemento” consegue se comportar </a:t>
            </a:r>
            <a:r>
              <a:rPr b="1" lang="pt-BR"/>
              <a:t>quase</a:t>
            </a:r>
            <a:r>
              <a:rPr lang="pt-BR"/>
              <a:t> que como um elemento real. A forma como adicionamos é através de uma </a:t>
            </a:r>
            <a:r>
              <a:rPr i="1" lang="pt-BR"/>
              <a:t>keyword</a:t>
            </a:r>
            <a:r>
              <a:rPr lang="pt-BR"/>
              <a:t> após o elemento que se deseja acrescentar o pseudoelemento.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Sintaxe:</a:t>
            </a:r>
            <a:endParaRPr/>
          </a:p>
        </p:txBody>
      </p:sp>
      <p:sp>
        <p:nvSpPr>
          <p:cNvPr id="412" name="Google Shape;412;p49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Pseudoelementos</a:t>
            </a:r>
            <a:endParaRPr b="1"/>
          </a:p>
        </p:txBody>
      </p:sp>
      <p:pic>
        <p:nvPicPr>
          <p:cNvPr id="413" name="Google Shape;4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600" y="3625950"/>
            <a:ext cx="3016850" cy="9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0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0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Na prática</a:t>
            </a:r>
            <a:endParaRPr b="1"/>
          </a:p>
        </p:txBody>
      </p:sp>
      <p:pic>
        <p:nvPicPr>
          <p:cNvPr id="421" name="Google Shape;4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663" y="2363600"/>
            <a:ext cx="8268676" cy="29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1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Diferentemente dos pseudoelementos, as pseudoclasses não se comportam como elementos, mas sim representam um “estado especial” dele.</a:t>
            </a:r>
            <a:endParaRPr/>
          </a:p>
        </p:txBody>
      </p:sp>
      <p:sp>
        <p:nvSpPr>
          <p:cNvPr id="428" name="Google Shape;428;p51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Pseudoclasses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2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2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Na prática</a:t>
            </a:r>
            <a:endParaRPr b="1"/>
          </a:p>
        </p:txBody>
      </p:sp>
      <p:pic>
        <p:nvPicPr>
          <p:cNvPr id="436" name="Google Shape;4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438" y="2071600"/>
            <a:ext cx="7633124" cy="34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3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3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Na prática</a:t>
            </a:r>
            <a:endParaRPr b="1"/>
          </a:p>
        </p:txBody>
      </p:sp>
      <p:pic>
        <p:nvPicPr>
          <p:cNvPr id="444" name="Google Shape;44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563" y="2548550"/>
            <a:ext cx="8498875" cy="23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4907800" y="2424900"/>
            <a:ext cx="2648700" cy="13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à CSS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4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4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Lista de pseudoelementos e pseudoclasses</a:t>
            </a:r>
            <a:endParaRPr b="1"/>
          </a:p>
        </p:txBody>
      </p:sp>
      <p:pic>
        <p:nvPicPr>
          <p:cNvPr id="452" name="Google Shape;45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800" y="2456850"/>
            <a:ext cx="5702401" cy="350730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4"/>
          <p:cNvSpPr txBox="1"/>
          <p:nvPr/>
        </p:nvSpPr>
        <p:spPr>
          <a:xfrm>
            <a:off x="880600" y="6164725"/>
            <a:ext cx="539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Inter Light"/>
                <a:ea typeface="Inter Light"/>
                <a:cs typeface="Inter Light"/>
                <a:sym typeface="Inter Light"/>
                <a:hlinkClick r:id="rId4"/>
              </a:rPr>
              <a:t>https://tympanus.net/codrops/css_reference/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5"/>
          <p:cNvSpPr txBox="1"/>
          <p:nvPr>
            <p:ph type="title"/>
          </p:nvPr>
        </p:nvSpPr>
        <p:spPr>
          <a:xfrm>
            <a:off x="4907800" y="2424900"/>
            <a:ext cx="2648700" cy="13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6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Google Fonts é um CDN de fontes de uso livre. Para usá-las nos nossos projetos, é bem simples.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1 - Acessar: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https://fonts.google.com/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2 - Escolher a fonte:</a:t>
            </a:r>
            <a:endParaRPr/>
          </a:p>
        </p:txBody>
      </p:sp>
      <p:sp>
        <p:nvSpPr>
          <p:cNvPr id="466" name="Google Shape;466;p56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Google Fonts</a:t>
            </a:r>
            <a:endParaRPr b="1" i="1"/>
          </a:p>
        </p:txBody>
      </p:sp>
      <p:pic>
        <p:nvPicPr>
          <p:cNvPr id="467" name="Google Shape;46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375" y="3356575"/>
            <a:ext cx="2380942" cy="248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7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3 - Selecione os tamanhos 400 - Regular, 400 - Itálico e 700 - Bold:</a:t>
            </a:r>
            <a:endParaRPr/>
          </a:p>
        </p:txBody>
      </p:sp>
      <p:sp>
        <p:nvSpPr>
          <p:cNvPr id="474" name="Google Shape;474;p57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Google Fonts</a:t>
            </a:r>
            <a:endParaRPr b="1" i="1"/>
          </a:p>
        </p:txBody>
      </p:sp>
      <p:pic>
        <p:nvPicPr>
          <p:cNvPr id="475" name="Google Shape;4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763" y="2970125"/>
            <a:ext cx="5934474" cy="2774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8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4 - Copie a tag </a:t>
            </a:r>
            <a:r>
              <a:rPr b="1" lang="pt-BR"/>
              <a:t>&lt;link /&gt;</a:t>
            </a:r>
            <a:r>
              <a:rPr lang="pt-BR"/>
              <a:t> e cole dentro da tag </a:t>
            </a:r>
            <a:r>
              <a:rPr b="1" lang="pt-BR"/>
              <a:t>&lt;head&gt;</a:t>
            </a:r>
            <a:r>
              <a:rPr lang="pt-BR"/>
              <a:t> do HTML (ou copie o </a:t>
            </a:r>
            <a:r>
              <a:rPr b="1" lang="pt-BR"/>
              <a:t>@import</a:t>
            </a:r>
            <a:r>
              <a:rPr lang="pt-BR"/>
              <a:t> e cole dentro do CSS, tanto faz):</a:t>
            </a:r>
            <a:endParaRPr/>
          </a:p>
        </p:txBody>
      </p:sp>
      <p:sp>
        <p:nvSpPr>
          <p:cNvPr id="482" name="Google Shape;482;p58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>
                <a:solidFill>
                  <a:schemeClr val="dk1"/>
                </a:solidFill>
              </a:rPr>
              <a:t>Google Fonts</a:t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600" y="3090925"/>
            <a:ext cx="2604625" cy="31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9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Por último, mude a </a:t>
            </a:r>
            <a:r>
              <a:rPr i="1" lang="pt-BR"/>
              <a:t>font-family</a:t>
            </a:r>
            <a:r>
              <a:rPr lang="pt-BR"/>
              <a:t> para a selecionada no CSS: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9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>
                <a:solidFill>
                  <a:schemeClr val="dk1"/>
                </a:solidFill>
              </a:rPr>
              <a:t>Google Fonts</a:t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600" y="3026350"/>
            <a:ext cx="29051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0"/>
          <p:cNvSpPr txBox="1"/>
          <p:nvPr>
            <p:ph type="title"/>
          </p:nvPr>
        </p:nvSpPr>
        <p:spPr>
          <a:xfrm>
            <a:off x="4907800" y="2424900"/>
            <a:ext cx="2648700" cy="13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Awesome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1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</a:t>
            </a:r>
            <a:r>
              <a:rPr b="1" i="1" lang="pt-BR"/>
              <a:t>Font Awesome</a:t>
            </a:r>
            <a:r>
              <a:rPr lang="pt-BR"/>
              <a:t> é um recurso que nos permite adicionar ícones ao nosso documento HTML através de uma fonte específica para isso, sem necessidade de baixar imagens. Para utilizarmos, é bem simples.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1- Vá até o CDN do Font Awesome: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https://cdnjs.com/libraries/font-awesome/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2 - Copie o primeiro link:</a:t>
            </a:r>
            <a:endParaRPr/>
          </a:p>
        </p:txBody>
      </p:sp>
      <p:sp>
        <p:nvSpPr>
          <p:cNvPr id="504" name="Google Shape;504;p61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Font Awesome</a:t>
            </a:r>
            <a:endParaRPr b="1" i="1"/>
          </a:p>
        </p:txBody>
      </p:sp>
      <p:pic>
        <p:nvPicPr>
          <p:cNvPr id="505" name="Google Shape;505;p61"/>
          <p:cNvPicPr preferRelativeResize="0"/>
          <p:nvPr/>
        </p:nvPicPr>
        <p:blipFill rotWithShape="1">
          <a:blip r:embed="rId4">
            <a:alphaModFix/>
          </a:blip>
          <a:srcRect b="33404" l="0" r="0" t="0"/>
          <a:stretch/>
        </p:blipFill>
        <p:spPr>
          <a:xfrm>
            <a:off x="983675" y="3681499"/>
            <a:ext cx="4750075" cy="26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2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3 - Cole o link como </a:t>
            </a:r>
            <a:r>
              <a:rPr i="1" lang="pt-BR"/>
              <a:t>src</a:t>
            </a:r>
            <a:r>
              <a:rPr lang="pt-BR"/>
              <a:t> de uma tag </a:t>
            </a:r>
            <a:r>
              <a:rPr b="1" lang="pt-BR"/>
              <a:t>&lt;link /&gt;</a:t>
            </a:r>
            <a:r>
              <a:rPr lang="pt-BR"/>
              <a:t> dentro da </a:t>
            </a:r>
            <a:r>
              <a:rPr b="1" lang="pt-BR"/>
              <a:t>&lt;head&gt;&lt;/head&gt;</a:t>
            </a:r>
            <a:r>
              <a:rPr lang="pt-BR"/>
              <a:t>:</a:t>
            </a:r>
            <a:endParaRPr/>
          </a:p>
        </p:txBody>
      </p:sp>
      <p:sp>
        <p:nvSpPr>
          <p:cNvPr id="512" name="Google Shape;512;p62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Font Awesome</a:t>
            </a:r>
            <a:endParaRPr b="1" i="1"/>
          </a:p>
        </p:txBody>
      </p:sp>
      <p:pic>
        <p:nvPicPr>
          <p:cNvPr id="513" name="Google Shape;51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825" y="3073400"/>
            <a:ext cx="9488377" cy="17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3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4 - Procure pelo ícone que deseja adicionar ao documento no link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https://fontawesome.com/icons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63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Font Awesome</a:t>
            </a:r>
            <a:endParaRPr b="1" i="1"/>
          </a:p>
        </p:txBody>
      </p:sp>
      <p:pic>
        <p:nvPicPr>
          <p:cNvPr id="521" name="Google Shape;52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600" y="2895175"/>
            <a:ext cx="6099151" cy="330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p63"/>
          <p:cNvCxnSpPr/>
          <p:nvPr/>
        </p:nvCxnSpPr>
        <p:spPr>
          <a:xfrm>
            <a:off x="3072975" y="3607000"/>
            <a:ext cx="5527800" cy="7872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3" name="Google Shape;523;p63"/>
          <p:cNvSpPr txBox="1"/>
          <p:nvPr/>
        </p:nvSpPr>
        <p:spPr>
          <a:xfrm>
            <a:off x="8600675" y="4037975"/>
            <a:ext cx="365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ter Light"/>
                <a:ea typeface="Inter Light"/>
                <a:cs typeface="Inter Light"/>
                <a:sym typeface="Inter Light"/>
              </a:rPr>
              <a:t>Não esqueça de selecionar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ter Light"/>
                <a:ea typeface="Inter Light"/>
                <a:cs typeface="Inter Light"/>
                <a:sym typeface="Inter Light"/>
              </a:rPr>
              <a:t>os ícones que são de uso gratuito.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ter Light"/>
                <a:ea typeface="Inter Light"/>
                <a:cs typeface="Inter Light"/>
                <a:sym typeface="Inter Light"/>
              </a:rPr>
              <a:t>Caso contrário, não irá funcionar!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Conforme falamos na aula anterior, o CSS é responsável pela estilização das páginas.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Isto acontece através da </a:t>
            </a:r>
            <a:r>
              <a:rPr b="1" lang="pt-BR"/>
              <a:t>seleção</a:t>
            </a:r>
            <a:r>
              <a:rPr lang="pt-BR"/>
              <a:t> dos </a:t>
            </a:r>
            <a:r>
              <a:rPr b="1" lang="pt-BR"/>
              <a:t>elementos da página</a:t>
            </a:r>
            <a:r>
              <a:rPr lang="pt-BR"/>
              <a:t> e da </a:t>
            </a:r>
            <a:r>
              <a:rPr b="1" lang="pt-BR"/>
              <a:t>atribuição de declarações</a:t>
            </a:r>
            <a:r>
              <a:rPr lang="pt-BR"/>
              <a:t> a esses elementos, cujos valores serão aplicados.</a:t>
            </a:r>
            <a:endParaRPr/>
          </a:p>
        </p:txBody>
      </p:sp>
      <p:sp>
        <p:nvSpPr>
          <p:cNvPr id="234" name="Google Shape;234;p28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CSS</a:t>
            </a:r>
            <a:endParaRPr b="1"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750" y="3373000"/>
            <a:ext cx="4006500" cy="212382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/>
        </p:nvSpPr>
        <p:spPr>
          <a:xfrm>
            <a:off x="825825" y="6173225"/>
            <a:ext cx="72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ter Light"/>
                <a:ea typeface="Inter Light"/>
                <a:cs typeface="Inter Light"/>
                <a:sym typeface="Inter Light"/>
              </a:rPr>
              <a:t>Créditos da imagem: Duckett, Jon. </a:t>
            </a:r>
            <a:r>
              <a:rPr b="1" lang="pt-BR">
                <a:latin typeface="Inter"/>
                <a:ea typeface="Inter"/>
                <a:cs typeface="Inter"/>
                <a:sym typeface="Inter"/>
              </a:rPr>
              <a:t>HTML &amp; CSS: Design and Build Websites.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4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Clique no ícone, selecione o código HTML dele e cole no documento HTML:</a:t>
            </a:r>
            <a:endParaRPr/>
          </a:p>
        </p:txBody>
      </p:sp>
      <p:sp>
        <p:nvSpPr>
          <p:cNvPr id="530" name="Google Shape;530;p64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Font Awesome</a:t>
            </a:r>
            <a:endParaRPr b="1" i="1"/>
          </a:p>
        </p:txBody>
      </p:sp>
      <p:pic>
        <p:nvPicPr>
          <p:cNvPr id="531" name="Google Shape;53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950" y="2951425"/>
            <a:ext cx="5881149" cy="29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5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Resultado:</a:t>
            </a:r>
            <a:endParaRPr/>
          </a:p>
        </p:txBody>
      </p:sp>
      <p:sp>
        <p:nvSpPr>
          <p:cNvPr id="538" name="Google Shape;538;p65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Font Awesome</a:t>
            </a:r>
            <a:endParaRPr b="1" i="1"/>
          </a:p>
        </p:txBody>
      </p:sp>
      <p:pic>
        <p:nvPicPr>
          <p:cNvPr id="539" name="Google Shape;53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600" y="3101325"/>
            <a:ext cx="5201950" cy="22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6"/>
          <p:cNvSpPr txBox="1"/>
          <p:nvPr>
            <p:ph type="title"/>
          </p:nvPr>
        </p:nvSpPr>
        <p:spPr>
          <a:xfrm>
            <a:off x="4907800" y="2424900"/>
            <a:ext cx="2648700" cy="13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Variáveis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7"/>
          <p:cNvSpPr txBox="1"/>
          <p:nvPr>
            <p:ph idx="1" type="subTitle"/>
          </p:nvPr>
        </p:nvSpPr>
        <p:spPr>
          <a:xfrm>
            <a:off x="880600" y="2354925"/>
            <a:ext cx="8034900" cy="30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 design são chamadas de </a:t>
            </a:r>
            <a:r>
              <a:rPr b="1" i="1" lang="pt-BR"/>
              <a:t>tokens </a:t>
            </a:r>
            <a:r>
              <a:rPr lang="pt-BR"/>
              <a:t>ou </a:t>
            </a:r>
            <a:r>
              <a:rPr b="1" i="1" lang="pt-BR"/>
              <a:t>design tokens</a:t>
            </a:r>
            <a:r>
              <a:rPr lang="pt-BR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São muito importantes para aumentar a legibilidade, escalabilidade e organização do código. </a:t>
            </a:r>
            <a:endParaRPr/>
          </a:p>
        </p:txBody>
      </p:sp>
      <p:sp>
        <p:nvSpPr>
          <p:cNvPr id="552" name="Google Shape;552;p67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Variáveis</a:t>
            </a:r>
            <a:endParaRPr b="1"/>
          </a:p>
        </p:txBody>
      </p:sp>
      <p:pic>
        <p:nvPicPr>
          <p:cNvPr id="553" name="Google Shape;55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600" y="3429000"/>
            <a:ext cx="9945799" cy="21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8"/>
          <p:cNvSpPr txBox="1"/>
          <p:nvPr>
            <p:ph type="title"/>
          </p:nvPr>
        </p:nvSpPr>
        <p:spPr>
          <a:xfrm>
            <a:off x="4771650" y="2233225"/>
            <a:ext cx="2648700" cy="13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Medidas: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Absolutas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vs Relativas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9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medida absoluta nada mais é do que aquela </a:t>
            </a:r>
            <a:r>
              <a:rPr b="1" lang="pt-BR"/>
              <a:t>que não depende de um outro referencial</a:t>
            </a:r>
            <a:r>
              <a:rPr lang="pt-BR"/>
              <a:t> e que </a:t>
            </a:r>
            <a:r>
              <a:rPr b="1" lang="pt-BR"/>
              <a:t>não se altera</a:t>
            </a:r>
            <a:r>
              <a:rPr lang="pt-BR"/>
              <a:t> independentemente da circunstância.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medida absoluta mais conhecida é </a:t>
            </a:r>
            <a:r>
              <a:rPr b="1" lang="pt-BR"/>
              <a:t>px </a:t>
            </a:r>
            <a:r>
              <a:rPr lang="pt-BR"/>
              <a:t>ou </a:t>
            </a:r>
            <a:r>
              <a:rPr i="1" lang="pt-BR"/>
              <a:t>pixel</a:t>
            </a:r>
            <a:r>
              <a:rPr b="1" i="1" lang="pt-BR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Quando definimos uma altura de 10px, por exemplo, independentemente se o dispositivo que está acessando for celular, tablet ou desktop, a altura será, obrigatoriamente, 10px.</a:t>
            </a:r>
            <a:endParaRPr/>
          </a:p>
        </p:txBody>
      </p:sp>
      <p:sp>
        <p:nvSpPr>
          <p:cNvPr id="566" name="Google Shape;566;p69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px: </a:t>
            </a:r>
            <a:r>
              <a:rPr lang="pt-BR"/>
              <a:t>A medida absoluta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0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medida relativa é aquela que </a:t>
            </a:r>
            <a:r>
              <a:rPr b="1" lang="pt-BR"/>
              <a:t>depende de algum referencial</a:t>
            </a:r>
            <a:r>
              <a:rPr lang="pt-BR"/>
              <a:t> para ter seu valor determinado. Usamos em e rem, geralmente, para fontes.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em: </a:t>
            </a:r>
            <a:r>
              <a:rPr i="1" lang="pt-BR"/>
              <a:t>emphemeral unit</a:t>
            </a:r>
            <a:r>
              <a:rPr lang="pt-BR"/>
              <a:t>, em tradução livre: “unidade efêmera”. No caso da unidade em, o referencial é o </a:t>
            </a:r>
            <a:r>
              <a:rPr b="1" lang="pt-BR"/>
              <a:t>elemento pai</a:t>
            </a:r>
            <a:r>
              <a:rPr lang="pt-BR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 o elemento pai tiver um </a:t>
            </a:r>
            <a:r>
              <a:rPr i="1" lang="pt-BR"/>
              <a:t>font-size </a:t>
            </a:r>
            <a:r>
              <a:rPr lang="pt-BR"/>
              <a:t>de 20px e o filho 1em, então o filho terá 20px de </a:t>
            </a:r>
            <a:r>
              <a:rPr i="1" lang="pt-BR"/>
              <a:t>font-size.</a:t>
            </a:r>
            <a:endParaRPr i="1"/>
          </a:p>
        </p:txBody>
      </p:sp>
      <p:sp>
        <p:nvSpPr>
          <p:cNvPr id="573" name="Google Shape;573;p70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em, rem: </a:t>
            </a:r>
            <a:r>
              <a:rPr lang="pt-BR"/>
              <a:t>Medidas relativas</a:t>
            </a:r>
            <a:endParaRPr/>
          </a:p>
        </p:txBody>
      </p:sp>
      <p:sp>
        <p:nvSpPr>
          <p:cNvPr id="574" name="Google Shape;574;p70"/>
          <p:cNvSpPr txBox="1"/>
          <p:nvPr/>
        </p:nvSpPr>
        <p:spPr>
          <a:xfrm>
            <a:off x="880725" y="4031125"/>
            <a:ext cx="8034900" cy="10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33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rem: </a:t>
            </a:r>
            <a:r>
              <a:rPr i="1" lang="pt-BR" sz="1333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root emphemeral unit. </a:t>
            </a:r>
            <a:r>
              <a:rPr lang="pt-BR" sz="1333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 caso da unidade rem, o referencial dela é o elemento </a:t>
            </a:r>
            <a:r>
              <a:rPr b="1" lang="pt-BR" sz="1333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raiz (</a:t>
            </a:r>
            <a:r>
              <a:rPr b="1" i="1" lang="pt-BR" sz="1333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:root</a:t>
            </a:r>
            <a:r>
              <a:rPr b="1" lang="pt-BR" sz="1333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lang="pt-BR" sz="1333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do CSS.</a:t>
            </a:r>
            <a:endParaRPr sz="1333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33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 o root tiver um </a:t>
            </a:r>
            <a:r>
              <a:rPr i="1" lang="pt-BR" sz="1333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font-size</a:t>
            </a:r>
            <a:r>
              <a:rPr lang="pt-BR" sz="1333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de 10px e os elementos da página tiverem 1rem, então eles terão 10px de </a:t>
            </a:r>
            <a:r>
              <a:rPr i="1" lang="pt-BR" sz="1333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font-size.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1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Usamos vw e vh para tamanhos em geral (alturas e larguras).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referencial é o tamanho da tela que está acessando.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vw: </a:t>
            </a:r>
            <a:r>
              <a:rPr i="1" lang="pt-BR"/>
              <a:t>view width</a:t>
            </a:r>
            <a:r>
              <a:rPr lang="pt-BR"/>
              <a:t>, sendo que 100vw é 100% da largura da tela que está acessando.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vh: </a:t>
            </a:r>
            <a:r>
              <a:rPr i="1" lang="pt-BR"/>
              <a:t>view height</a:t>
            </a:r>
            <a:r>
              <a:rPr lang="pt-BR"/>
              <a:t>, sendo que 100vh é 100% da altura da tela que está acessando</a:t>
            </a:r>
            <a:endParaRPr/>
          </a:p>
        </p:txBody>
      </p:sp>
      <p:sp>
        <p:nvSpPr>
          <p:cNvPr id="581" name="Google Shape;581;p71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vw, vh: </a:t>
            </a:r>
            <a:r>
              <a:rPr lang="pt-BR"/>
              <a:t>Medidas relativas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2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referencial do % é o tamanho do elemento pai. Ou seja, se o pai tem uma </a:t>
            </a:r>
            <a:r>
              <a:rPr i="1" lang="pt-BR"/>
              <a:t>width</a:t>
            </a:r>
            <a:r>
              <a:rPr lang="pt-BR"/>
              <a:t> de 100px e o filho tem 50% de </a:t>
            </a:r>
            <a:r>
              <a:rPr i="1" lang="pt-BR"/>
              <a:t>width</a:t>
            </a:r>
            <a:r>
              <a:rPr lang="pt-BR"/>
              <a:t>, o tamanho do filho será 50px.</a:t>
            </a:r>
            <a:endParaRPr/>
          </a:p>
        </p:txBody>
      </p:sp>
      <p:sp>
        <p:nvSpPr>
          <p:cNvPr id="588" name="Google Shape;588;p72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%: </a:t>
            </a:r>
            <a:r>
              <a:rPr lang="pt-BR"/>
              <a:t>Medida relativa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3"/>
          <p:cNvSpPr txBox="1"/>
          <p:nvPr>
            <p:ph idx="1" type="subTitle"/>
          </p:nvPr>
        </p:nvSpPr>
        <p:spPr>
          <a:xfrm>
            <a:off x="880600" y="2325700"/>
            <a:ext cx="8034900" cy="40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Convenções de nomenclatura de classes no CSS: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https://tableless.com.br/oocss-smacss-bem-dry-css-afinal-como-escrever-css/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Documentação Oficial MDN CSS: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hlink"/>
                </a:solidFill>
                <a:hlinkClick r:id="rId4"/>
              </a:rPr>
              <a:t>https://developer.mozilla.org/pt-BR/docs/Web/CSS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* Tipos de cursores: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hlink"/>
                </a:solidFill>
                <a:hlinkClick r:id="rId5"/>
              </a:rPr>
              <a:t>https://omatsuri.app/css-cursors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* Ferramentas para checar contraste: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hlink"/>
                </a:solidFill>
                <a:hlinkClick r:id="rId6"/>
              </a:rPr>
              <a:t>https://color.review/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hlink"/>
                </a:solidFill>
                <a:hlinkClick r:id="rId7"/>
              </a:rPr>
              <a:t>https://contrastchecker.com/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* Ferramentas para cores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hlink"/>
                </a:solidFill>
                <a:hlinkClick r:id="rId8"/>
              </a:rPr>
              <a:t>https://coolors.co/efd0ca-c1bcac-979b8d-5c7457-214e34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hlink"/>
                </a:solidFill>
                <a:hlinkClick r:id="rId9"/>
              </a:rPr>
              <a:t>https://realtimecolors.com/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 u="sng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73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Recomendação de leitura</a:t>
            </a:r>
            <a:endParaRPr b="1"/>
          </a:p>
        </p:txBody>
      </p:sp>
      <p:pic>
        <p:nvPicPr>
          <p:cNvPr id="596" name="Google Shape;596;p7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38838" y="1221425"/>
            <a:ext cx="708075" cy="7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Cada declaração atribuída a um seletor, recebe um par de propriedade e valor. Sendo este valor, o estilo que será aplicado ao elemento.</a:t>
            </a:r>
            <a:endParaRPr/>
          </a:p>
        </p:txBody>
      </p:sp>
      <p:sp>
        <p:nvSpPr>
          <p:cNvPr id="243" name="Google Shape;243;p29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Declarações: Par propriedade e valor</a:t>
            </a:r>
            <a:endParaRPr b="1"/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600" y="3161150"/>
            <a:ext cx="5084801" cy="21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 txBox="1"/>
          <p:nvPr/>
        </p:nvSpPr>
        <p:spPr>
          <a:xfrm>
            <a:off x="825825" y="6173225"/>
            <a:ext cx="72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ter Light"/>
                <a:ea typeface="Inter Light"/>
                <a:cs typeface="Inter Light"/>
                <a:sym typeface="Inter Light"/>
              </a:rPr>
              <a:t>Créditos da imagem: Duckett, Jon. </a:t>
            </a:r>
            <a:r>
              <a:rPr b="1" lang="pt-BR">
                <a:latin typeface="Inter"/>
                <a:ea typeface="Inter"/>
                <a:cs typeface="Inter"/>
                <a:sym typeface="Inter"/>
              </a:rPr>
              <a:t>HTML &amp; CSS: Design and Build Websites.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4"/>
          <p:cNvSpPr txBox="1"/>
          <p:nvPr>
            <p:ph type="title"/>
          </p:nvPr>
        </p:nvSpPr>
        <p:spPr>
          <a:xfrm>
            <a:off x="440850" y="435491"/>
            <a:ext cx="11310300" cy="19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pt-BR" sz="2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Estamos muito felizes em ter você </a:t>
            </a:r>
            <a:endParaRPr sz="2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pt-BR" sz="2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 time e desejamos um ótimo início.</a:t>
            </a:r>
            <a:br>
              <a:rPr b="1" lang="pt-BR" sz="2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b="1" lang="pt-BR" sz="2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lang="pt-BR" sz="2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Conte conosco!</a:t>
            </a:r>
            <a:endParaRPr b="1" sz="2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02" name="Google Shape;602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1125850" y="2782925"/>
            <a:ext cx="9400500" cy="19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CSS é prática e o conhecimento dos seletores e formas de estilização são proporcionais ao tempo de estudo.</a:t>
            </a:r>
            <a:endParaRPr i="1"/>
          </a:p>
        </p:txBody>
      </p:sp>
      <p:pic>
        <p:nvPicPr>
          <p:cNvPr id="252" name="Google Shape;25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4500" y="1659733"/>
            <a:ext cx="1123200" cy="11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/>
        </p:nvSpPr>
        <p:spPr>
          <a:xfrm>
            <a:off x="3519250" y="6097075"/>
            <a:ext cx="46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latin typeface="Inter Light"/>
                <a:ea typeface="Inter Light"/>
                <a:cs typeface="Inter Light"/>
                <a:sym typeface="Inter Light"/>
              </a:rPr>
              <a:t>https://developer.mozilla.org/en-US/docs/Web/CSS</a:t>
            </a:r>
            <a:endParaRPr i="1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5340700" y="5754675"/>
            <a:ext cx="9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Inter"/>
                <a:ea typeface="Inter"/>
                <a:cs typeface="Inter"/>
                <a:sym typeface="Inter"/>
              </a:rPr>
              <a:t>Estude!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4907800" y="2424900"/>
            <a:ext cx="2648700" cy="13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Formas de estilizar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o próprio nome diz, trata-se de uma estilização que ocorre na mesma linha em que o elemento está declarado no HTML. Deve ser usada raramente, pois diminui a legibilidade do código.</a:t>
            </a:r>
            <a:endParaRPr/>
          </a:p>
        </p:txBody>
      </p:sp>
      <p:sp>
        <p:nvSpPr>
          <p:cNvPr id="267" name="Google Shape;267;p32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Inline</a:t>
            </a:r>
            <a:endParaRPr i="1"/>
          </a:p>
        </p:txBody>
      </p:sp>
      <p:pic>
        <p:nvPicPr>
          <p:cNvPr id="268" name="Google Shape;2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225" y="3166900"/>
            <a:ext cx="6295551" cy="27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 txBox="1"/>
          <p:nvPr/>
        </p:nvSpPr>
        <p:spPr>
          <a:xfrm>
            <a:off x="880600" y="6117875"/>
            <a:ext cx="539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Inter Light"/>
                <a:ea typeface="Inter Light"/>
                <a:cs typeface="Inter Light"/>
                <a:sym typeface="Inter Light"/>
                <a:hlinkClick r:id="rId4"/>
              </a:rPr>
              <a:t>https://codesandbox.io/s/css-inline-vb9z4p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Trata-se de uma estilização feita dentro da </a:t>
            </a:r>
            <a:r>
              <a:rPr i="1" lang="pt-BR"/>
              <a:t>tag </a:t>
            </a:r>
            <a:r>
              <a:rPr b="1" lang="pt-BR"/>
              <a:t>&lt;style&gt;&lt;/style&gt;</a:t>
            </a:r>
            <a:r>
              <a:rPr lang="pt-BR"/>
              <a:t> e dentro do documento HTML.</a:t>
            </a:r>
            <a:endParaRPr/>
          </a:p>
        </p:txBody>
      </p:sp>
      <p:sp>
        <p:nvSpPr>
          <p:cNvPr id="276" name="Google Shape;276;p33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Internal / Embedded</a:t>
            </a:r>
            <a:endParaRPr i="1"/>
          </a:p>
        </p:txBody>
      </p:sp>
      <p:sp>
        <p:nvSpPr>
          <p:cNvPr id="277" name="Google Shape;277;p33"/>
          <p:cNvSpPr txBox="1"/>
          <p:nvPr/>
        </p:nvSpPr>
        <p:spPr>
          <a:xfrm>
            <a:off x="880600" y="6117875"/>
            <a:ext cx="539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Inter Light"/>
                <a:ea typeface="Inter Light"/>
                <a:cs typeface="Inter Light"/>
                <a:sym typeface="Inter Light"/>
                <a:hlinkClick r:id="rId3"/>
              </a:rPr>
              <a:t>https://codesandbox.io/s/css-internal-vvf5cb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278" name="Google Shape;2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5100" y="3026350"/>
            <a:ext cx="6761805" cy="27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BC - Template Institucional">
  <a:themeElements>
    <a:clrScheme name="Simple Light">
      <a:dk1>
        <a:srgbClr val="000A30"/>
      </a:dk1>
      <a:lt1>
        <a:srgbClr val="FFFFFF"/>
      </a:lt1>
      <a:dk2>
        <a:srgbClr val="CCCCCC"/>
      </a:dk2>
      <a:lt2>
        <a:srgbClr val="CCCCCC"/>
      </a:lt2>
      <a:accent1>
        <a:srgbClr val="1E62FE"/>
      </a:accent1>
      <a:accent2>
        <a:srgbClr val="000A30"/>
      </a:accent2>
      <a:accent3>
        <a:srgbClr val="1E62FE"/>
      </a:accent3>
      <a:accent4>
        <a:srgbClr val="000A30"/>
      </a:accent4>
      <a:accent5>
        <a:srgbClr val="1E62FE"/>
      </a:accent5>
      <a:accent6>
        <a:srgbClr val="000A30"/>
      </a:accent6>
      <a:hlink>
        <a:srgbClr val="1E62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